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5" r:id="rId5"/>
  </p:sldMasterIdLst>
  <p:notesMasterIdLst>
    <p:notesMasterId r:id="rId10"/>
  </p:notesMasterIdLst>
  <p:sldIdLst>
    <p:sldId id="287" r:id="rId6"/>
    <p:sldId id="387" r:id="rId7"/>
    <p:sldId id="386" r:id="rId8"/>
    <p:sldId id="270" r:id="rId9"/>
  </p:sldIdLst>
  <p:sldSz cx="16256000" cy="11506200"/>
  <p:notesSz cx="679608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8917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624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apova Kseniya Sergeevna" initials="AKS" lastIdx="2" clrIdx="0">
    <p:extLst>
      <p:ext uri="{19B8F6BF-5375-455C-9EA6-DF929625EA0E}">
        <p15:presenceInfo xmlns:p15="http://schemas.microsoft.com/office/powerpoint/2012/main" userId="Astapova Kseniya Sergeevna" providerId="None"/>
      </p:ext>
    </p:extLst>
  </p:cmAuthor>
  <p:cmAuthor id="2" name="Елизовета Строганова" initials="ЕС" lastIdx="4" clrIdx="1">
    <p:extLst>
      <p:ext uri="{19B8F6BF-5375-455C-9EA6-DF929625EA0E}">
        <p15:presenceInfo xmlns:p15="http://schemas.microsoft.com/office/powerpoint/2012/main" userId="Елизовета Строга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14"/>
    <a:srgbClr val="1E1E8C"/>
    <a:srgbClr val="E7F0FF"/>
    <a:srgbClr val="CBE0FF"/>
    <a:srgbClr val="FA4616"/>
    <a:srgbClr val="7E62FB"/>
    <a:srgbClr val="B95A30"/>
    <a:srgbClr val="F7BA01"/>
    <a:srgbClr val="A6A6A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3469" autoAdjust="0"/>
  </p:normalViewPr>
  <p:slideViewPr>
    <p:cSldViewPr snapToGrid="0">
      <p:cViewPr varScale="1">
        <p:scale>
          <a:sx n="71" d="100"/>
          <a:sy n="71" d="100"/>
        </p:scale>
        <p:origin x="1760" y="176"/>
      </p:cViewPr>
      <p:guideLst>
        <p:guide orient="horz" pos="3624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2.xml" /><Relationship Id="rId12" Type="http://schemas.openxmlformats.org/officeDocument/2006/relationships/presProps" Target="pres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commentAuthors" Target="commentAuthors.xml" /><Relationship Id="rId5" Type="http://schemas.openxmlformats.org/officeDocument/2006/relationships/slideMaster" Target="slideMasters/slideMaster1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customXml" Target="../customXml/item4.xml" /><Relationship Id="rId9" Type="http://schemas.openxmlformats.org/officeDocument/2006/relationships/slide" Target="slides/slide4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769938" y="744538"/>
            <a:ext cx="52578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06145" y="4715153"/>
            <a:ext cx="4983798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0893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7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20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s://www.psbank.ru" TargetMode="External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.pn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608425" y="3912973"/>
            <a:ext cx="5594505" cy="395392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1E1E8C"/>
                </a:solidFill>
              </a:defRPr>
            </a:lvl1pPr>
            <a:lvl2pPr>
              <a:defRPr sz="2800">
                <a:solidFill>
                  <a:srgbClr val="1E1E8C"/>
                </a:solidFill>
              </a:defRPr>
            </a:lvl2pPr>
            <a:lvl3pPr>
              <a:defRPr sz="2800">
                <a:solidFill>
                  <a:srgbClr val="1E1E8C"/>
                </a:solidFill>
              </a:defRPr>
            </a:lvl3pPr>
            <a:lvl4pPr>
              <a:defRPr sz="2800">
                <a:solidFill>
                  <a:srgbClr val="1E1E8C"/>
                </a:solidFill>
              </a:defRPr>
            </a:lvl4pPr>
            <a:lvl5pPr>
              <a:defRPr sz="2800">
                <a:solidFill>
                  <a:srgbClr val="1E1E8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9608425" y="654835"/>
            <a:ext cx="5937853" cy="2785379"/>
          </a:xfrm>
          <a:prstGeom prst="rect">
            <a:avLst/>
          </a:prstGeom>
        </p:spPr>
        <p:txBody>
          <a:bodyPr anchor="t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6" name="psbank.ru">
            <a:hlinkClick r:id="rId2"/>
          </p:cNvPr>
          <p:cNvSpPr txBox="1"/>
          <p:nvPr/>
        </p:nvSpPr>
        <p:spPr>
          <a:xfrm>
            <a:off x="14126307" y="10349621"/>
            <a:ext cx="1558386" cy="42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t>psbank.ru</a:t>
            </a:r>
          </a:p>
        </p:txBody>
      </p:sp>
      <p:pic>
        <p:nvPicPr>
          <p:cNvPr id="17" name="4Artboard 3@2x.png" descr="4Artboard 3@2x.png"/>
          <p:cNvPicPr>
            <a:picLocks noChangeAspect="1"/>
          </p:cNvPicPr>
          <p:nvPr/>
        </p:nvPicPr>
        <p:blipFill>
          <a:blip r:embed="rId3"/>
          <a:srcRect l="20090"/>
          <a:stretch>
            <a:fillRect/>
          </a:stretch>
        </p:blipFill>
        <p:spPr>
          <a:xfrm>
            <a:off x="-57862" y="-1"/>
            <a:ext cx="9088915" cy="11506201"/>
          </a:xfrm>
          <a:prstGeom prst="rect">
            <a:avLst/>
          </a:prstGeom>
          <a:ln w="3175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44784" y="10963863"/>
            <a:ext cx="358447" cy="342494"/>
          </a:xfrm>
          <a:prstGeom prst="rect">
            <a:avLst/>
          </a:prstGeom>
        </p:spPr>
        <p:txBody>
          <a:bodyPr wrap="none" anchor="t"/>
          <a:lstStyle>
            <a:lvl1pPr algn="ctr">
              <a:defRPr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02" y="10165482"/>
            <a:ext cx="4320000" cy="79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493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049079" y="10602089"/>
            <a:ext cx="656176" cy="4902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Слайд </a:t>
            </a:r>
            <a:fld id="{1B02D531-7F20-4D09-831C-629585A0A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5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65305" y="1563178"/>
            <a:ext cx="7022429" cy="89990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9893" tIns="59893" rIns="59893" bIns="5989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65306" y="271157"/>
            <a:ext cx="10800000" cy="885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9893" tIns="59893" rIns="59893" bIns="5989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Line"/>
          <p:cNvSpPr/>
          <p:nvPr/>
        </p:nvSpPr>
        <p:spPr>
          <a:xfrm>
            <a:off x="1148755" y="1159648"/>
            <a:ext cx="14454514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59893" tIns="59893" rIns="59893" bIns="59893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049079" y="10692088"/>
            <a:ext cx="656176" cy="310289"/>
          </a:xfrm>
          <a:prstGeom prst="rect">
            <a:avLst/>
          </a:prstGeom>
          <a:ln w="3175">
            <a:miter lim="400000"/>
          </a:ln>
        </p:spPr>
        <p:txBody>
          <a:bodyPr lIns="59893" tIns="59893" rIns="59893" bIns="59893" anchor="ctr">
            <a:spAutoFit/>
          </a:bodyPr>
          <a:lstStyle>
            <a:lvl1pPr algn="r">
              <a:defRPr sz="1200" b="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146" y="362566"/>
            <a:ext cx="355427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5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</p:sldLayoutIdLst>
  <p:transition spd="med"/>
  <p:txStyles>
    <p:titleStyle>
      <a:lvl1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0" marR="0" indent="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35560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71120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06680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422400" algn="l" defTabSz="68917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2286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4572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6858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9144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11430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13716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6002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828800" algn="r" defTabSz="68917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hyperlink" Target="https://www.psbank.ru/" TargetMode="Externa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em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первого уровня. Название презентации в одну или несколько строк"/>
          <p:cNvSpPr txBox="1">
            <a:spLocks noGrp="1"/>
          </p:cNvSpPr>
          <p:nvPr>
            <p:ph type="ctrTitle"/>
          </p:nvPr>
        </p:nvSpPr>
        <p:spPr>
          <a:xfrm>
            <a:off x="9519077" y="1779102"/>
            <a:ext cx="5937853" cy="2785379"/>
          </a:xfrm>
        </p:spPr>
        <p:txBody>
          <a:bodyPr>
            <a:noAutofit/>
          </a:bodyPr>
          <a:lstStyle>
            <a:lvl1pPr defTabSz="620256">
              <a:defRPr sz="3780"/>
            </a:lvl1pPr>
          </a:lstStyle>
          <a:p>
            <a:r>
              <a:rPr lang="ru-RU" sz="3600" dirty="0">
                <a:latin typeface="Century Gothic" panose="020B0502020202020204" pitchFamily="34" charset="0"/>
              </a:rPr>
              <a:t>Лизинг вертолетной техники в ПАО «Промсвязьбанк»</a:t>
            </a:r>
          </a:p>
        </p:txBody>
      </p:sp>
      <p:sp>
        <p:nvSpPr>
          <p:cNvPr id="140" name="psbank.ru">
            <a:hlinkClick r:id="rId2"/>
          </p:cNvPr>
          <p:cNvSpPr txBox="1"/>
          <p:nvPr/>
        </p:nvSpPr>
        <p:spPr>
          <a:xfrm>
            <a:off x="14126307" y="10349621"/>
            <a:ext cx="1558386" cy="4245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9893" tIns="59893" rIns="59893" bIns="59893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pPr marL="0" marR="0" lvl="0" indent="0" algn="r" defTabSz="68917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E1E8C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psbank.ru</a:t>
            </a:r>
          </a:p>
        </p:txBody>
      </p:sp>
      <p:pic>
        <p:nvPicPr>
          <p:cNvPr id="141" name="4Artboard 3@2x.png" descr="4Artboard 3@2x.png"/>
          <p:cNvPicPr>
            <a:picLocks noChangeAspect="1"/>
          </p:cNvPicPr>
          <p:nvPr/>
        </p:nvPicPr>
        <p:blipFill>
          <a:blip r:embed="rId3"/>
          <a:srcRect l="20090"/>
          <a:stretch>
            <a:fillRect/>
          </a:stretch>
        </p:blipFill>
        <p:spPr>
          <a:xfrm>
            <a:off x="0" y="-1"/>
            <a:ext cx="9088915" cy="11506201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425" y="10194881"/>
            <a:ext cx="3922987" cy="720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B13E84-1AF4-4349-AB87-E97F7B7DC257}"/>
              </a:ext>
            </a:extLst>
          </p:cNvPr>
          <p:cNvSpPr/>
          <p:nvPr/>
        </p:nvSpPr>
        <p:spPr>
          <a:xfrm>
            <a:off x="9519077" y="7342773"/>
            <a:ext cx="64390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0" dirty="0" err="1">
                <a:solidFill>
                  <a:srgbClr val="1E1E8C"/>
                </a:solidFill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Подхватилин</a:t>
            </a:r>
            <a:endParaRPr lang="ru-RU" sz="2000" b="0" dirty="0">
              <a:solidFill>
                <a:srgbClr val="1E1E8C"/>
              </a:solidFill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  <a:p>
            <a:pPr algn="l"/>
            <a:r>
              <a:rPr lang="ru-RU" sz="2000" b="0" dirty="0">
                <a:solidFill>
                  <a:srgbClr val="1E1E8C"/>
                </a:solidFill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Михаил Юрьевич</a:t>
            </a:r>
          </a:p>
          <a:p>
            <a:pPr algn="l"/>
            <a:endParaRPr lang="ru-RU" sz="2400" b="0" dirty="0">
              <a:solidFill>
                <a:srgbClr val="1E1E8C"/>
              </a:solidFill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  <a:p>
            <a:pPr algn="l"/>
            <a:r>
              <a:rPr lang="ru-RU" sz="2000" b="0" dirty="0">
                <a:solidFill>
                  <a:srgbClr val="1E1E8C"/>
                </a:solidFill>
                <a:latin typeface="Century Gothic" panose="020B0502020202020204" pitchFamily="34" charset="0"/>
                <a:ea typeface="+mn-ea"/>
                <a:cs typeface="+mn-cs"/>
                <a:sym typeface="Verdana"/>
              </a:rPr>
              <a:t>Заместитель генерального директора ООО «ПСБ Лизинг»</a:t>
            </a:r>
          </a:p>
          <a:p>
            <a:pPr algn="l"/>
            <a:endParaRPr lang="ru-RU" sz="2400" b="0" dirty="0">
              <a:solidFill>
                <a:srgbClr val="1E1E8C"/>
              </a:solidFill>
              <a:latin typeface="Century Gothic" panose="020B0502020202020204" pitchFamily="34" charset="0"/>
              <a:ea typeface="+mn-ea"/>
              <a:cs typeface="+mn-cs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3229803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5E314-9253-4036-9381-E926CD84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48" y="0"/>
            <a:ext cx="10800000" cy="1281598"/>
          </a:xfrm>
        </p:spPr>
        <p:txBody>
          <a:bodyPr>
            <a:normAutofit/>
          </a:bodyPr>
          <a:lstStyle/>
          <a:p>
            <a:r>
              <a:rPr lang="ru-RU" sz="2800" dirty="0"/>
              <a:t>О Банке и компании</a:t>
            </a:r>
            <a:endParaRPr lang="en-US" sz="2800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0C77DB37-FF65-40CA-9522-764B9120DA6F}"/>
              </a:ext>
            </a:extLst>
          </p:cNvPr>
          <p:cNvSpPr/>
          <p:nvPr/>
        </p:nvSpPr>
        <p:spPr>
          <a:xfrm>
            <a:off x="8481517" y="1240766"/>
            <a:ext cx="7334759" cy="9760213"/>
          </a:xfrm>
          <a:prstGeom prst="rect">
            <a:avLst/>
          </a:prstGeom>
          <a:solidFill>
            <a:srgbClr val="1E1E8C"/>
          </a:solidFill>
          <a:ln w="3175">
            <a:miter lim="400000"/>
          </a:ln>
        </p:spPr>
        <p:txBody>
          <a:bodyPr lIns="59893" tIns="59893" rIns="59893" bIns="59893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41387-9A16-401A-A03D-E7010E8E7A30}"/>
              </a:ext>
            </a:extLst>
          </p:cNvPr>
          <p:cNvSpPr txBox="1"/>
          <p:nvPr/>
        </p:nvSpPr>
        <p:spPr>
          <a:xfrm>
            <a:off x="8901651" y="7145150"/>
            <a:ext cx="6669808" cy="353943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6891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0" dirty="0">
                <a:solidFill>
                  <a:schemeClr val="bg1"/>
                </a:solidFill>
                <a:latin typeface="Verdana (Основной текст)"/>
                <a:cs typeface="Times New Roman" panose="02020603050405020304" pitchFamily="18" charset="0"/>
              </a:rPr>
              <a:t>Для целей реализации лизинговых сделок вертолетов </a:t>
            </a:r>
            <a:r>
              <a:rPr lang="ru-RU" sz="3200" dirty="0">
                <a:solidFill>
                  <a:schemeClr val="bg1"/>
                </a:solidFill>
                <a:latin typeface="Verdana (Основной текст)"/>
                <a:cs typeface="Times New Roman" panose="02020603050405020304" pitchFamily="18" charset="0"/>
              </a:rPr>
              <a:t>создана специализированная дочерняя компания ПСБ Лизинг</a:t>
            </a:r>
            <a:r>
              <a:rPr lang="ru-RU" sz="3200" b="0" dirty="0">
                <a:solidFill>
                  <a:schemeClr val="bg1"/>
                </a:solidFill>
                <a:latin typeface="Verdana (Основной текст)"/>
                <a:cs typeface="Times New Roman" panose="02020603050405020304" pitchFamily="18" charset="0"/>
              </a:rPr>
              <a:t> –  </a:t>
            </a:r>
          </a:p>
          <a:p>
            <a:pPr marL="0" marR="0" indent="0" algn="l" defTabSz="6891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solidFill>
                  <a:schemeClr val="bg1"/>
                </a:solidFill>
                <a:latin typeface="Verdana (Основной текст)"/>
                <a:cs typeface="Times New Roman" panose="02020603050405020304" pitchFamily="18" charset="0"/>
              </a:rPr>
              <a:t>ПСБ </a:t>
            </a:r>
            <a:r>
              <a:rPr lang="ru-RU" sz="3200" dirty="0" err="1">
                <a:solidFill>
                  <a:schemeClr val="bg1"/>
                </a:solidFill>
                <a:latin typeface="Verdana (Основной текст)"/>
                <a:cs typeface="Times New Roman" panose="02020603050405020304" pitchFamily="18" charset="0"/>
              </a:rPr>
              <a:t>Авиализинг</a:t>
            </a:r>
            <a:endParaRPr lang="en-US" sz="3200" b="0" dirty="0">
              <a:solidFill>
                <a:schemeClr val="bg1"/>
              </a:solidFill>
              <a:latin typeface="Verdana (Основной текст)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внешний, плоский, воздушное судн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03096C7-2466-46CE-825D-56906D0BC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58" y="1511208"/>
            <a:ext cx="7002285" cy="52727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8CAF63-E492-4CC1-8EDB-AD4B7E3E2462}"/>
              </a:ext>
            </a:extLst>
          </p:cNvPr>
          <p:cNvSpPr/>
          <p:nvPr/>
        </p:nvSpPr>
        <p:spPr>
          <a:xfrm>
            <a:off x="1300243" y="2212237"/>
            <a:ext cx="6336824" cy="236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ТОП-10 крупнейших банков РФ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Основной акционер – Государство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Кредитный рейтинг АА (</a:t>
            </a:r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RU)</a:t>
            </a: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стабильный (АКРА)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55AA8-CFF3-4463-9761-0E24E5F58B46}"/>
              </a:ext>
            </a:extLst>
          </p:cNvPr>
          <p:cNvSpPr txBox="1"/>
          <p:nvPr/>
        </p:nvSpPr>
        <p:spPr>
          <a:xfrm>
            <a:off x="1013548" y="1511208"/>
            <a:ext cx="346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rgbClr val="F05000"/>
                </a:solidFill>
                <a:latin typeface="+mn-lt"/>
              </a:rPr>
              <a:t>Промсвязьбанк</a:t>
            </a:r>
            <a:endParaRPr lang="ru-RU" sz="2400" b="1" dirty="0">
              <a:solidFill>
                <a:srgbClr val="F05000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E3881D-5F3D-482E-9FBB-B4D552BC52A6}"/>
              </a:ext>
            </a:extLst>
          </p:cNvPr>
          <p:cNvSpPr/>
          <p:nvPr/>
        </p:nvSpPr>
        <p:spPr>
          <a:xfrm>
            <a:off x="1337548" y="6137748"/>
            <a:ext cx="6613513" cy="396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  <a:buSzPct val="70000"/>
              <a:defRPr/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На рынке лизинга с 2006 года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ru-RU" sz="2200" dirty="0">
                <a:latin typeface="+mn-lt"/>
              </a:rPr>
              <a:t>Универсальная развивающаяся лизинговая компания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ru-RU" sz="2200" dirty="0">
                <a:latin typeface="+mn-lt"/>
              </a:rPr>
              <a:t>Индивидуальный подход в </a:t>
            </a: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структурировании сложных сделок</a:t>
            </a: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100% дочерняя компания               </a:t>
            </a:r>
            <a:r>
              <a:rPr lang="en-US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ПАО «Промсвязьбанк»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CA5F0-312D-4678-85E0-158DD7E424C5}"/>
              </a:ext>
            </a:extLst>
          </p:cNvPr>
          <p:cNvSpPr txBox="1"/>
          <p:nvPr/>
        </p:nvSpPr>
        <p:spPr>
          <a:xfrm>
            <a:off x="1119226" y="5325162"/>
            <a:ext cx="346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rgbClr val="F05000"/>
                </a:solidFill>
                <a:latin typeface="+mn-lt"/>
              </a:rPr>
              <a:t>ПСБ Лизинг</a:t>
            </a:r>
            <a:endParaRPr lang="ru-RU" sz="2400" b="1" dirty="0">
              <a:solidFill>
                <a:srgbClr val="F05000"/>
              </a:solidFill>
              <a:latin typeface="+mn-lt"/>
            </a:endParaRPr>
          </a:p>
        </p:txBody>
      </p:sp>
      <p:pic>
        <p:nvPicPr>
          <p:cNvPr id="11" name="Изображение 73">
            <a:extLst>
              <a:ext uri="{FF2B5EF4-FFF2-40B4-BE49-F238E27FC236}">
                <a16:creationId xmlns:a16="http://schemas.microsoft.com/office/drawing/2014/main" id="{ADEFB441-F8DE-43F0-BD00-AF6DEB63E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8" y="2262401"/>
            <a:ext cx="648000" cy="648000"/>
          </a:xfrm>
          <a:prstGeom prst="rect">
            <a:avLst/>
          </a:prstGeom>
        </p:spPr>
      </p:pic>
      <p:pic>
        <p:nvPicPr>
          <p:cNvPr id="12" name="Изображение 73">
            <a:extLst>
              <a:ext uri="{FF2B5EF4-FFF2-40B4-BE49-F238E27FC236}">
                <a16:creationId xmlns:a16="http://schemas.microsoft.com/office/drawing/2014/main" id="{CE5E83BB-B0C0-4DB7-BABD-7C522DB0F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8" y="2875929"/>
            <a:ext cx="648000" cy="648000"/>
          </a:xfrm>
          <a:prstGeom prst="rect">
            <a:avLst/>
          </a:prstGeom>
        </p:spPr>
      </p:pic>
      <p:pic>
        <p:nvPicPr>
          <p:cNvPr id="13" name="Изображение 73">
            <a:extLst>
              <a:ext uri="{FF2B5EF4-FFF2-40B4-BE49-F238E27FC236}">
                <a16:creationId xmlns:a16="http://schemas.microsoft.com/office/drawing/2014/main" id="{7ADE729E-E287-42EC-85D7-12879333D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8" y="3539466"/>
            <a:ext cx="648000" cy="648000"/>
          </a:xfrm>
          <a:prstGeom prst="rect">
            <a:avLst/>
          </a:prstGeom>
        </p:spPr>
      </p:pic>
      <p:pic>
        <p:nvPicPr>
          <p:cNvPr id="14" name="Изображение 73">
            <a:extLst>
              <a:ext uri="{FF2B5EF4-FFF2-40B4-BE49-F238E27FC236}">
                <a16:creationId xmlns:a16="http://schemas.microsoft.com/office/drawing/2014/main" id="{BDFCC6FD-284B-44F2-8096-1E5B8084F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9" y="6161704"/>
            <a:ext cx="648000" cy="648000"/>
          </a:xfrm>
          <a:prstGeom prst="rect">
            <a:avLst/>
          </a:prstGeom>
        </p:spPr>
      </p:pic>
      <p:pic>
        <p:nvPicPr>
          <p:cNvPr id="15" name="Изображение 73">
            <a:extLst>
              <a:ext uri="{FF2B5EF4-FFF2-40B4-BE49-F238E27FC236}">
                <a16:creationId xmlns:a16="http://schemas.microsoft.com/office/drawing/2014/main" id="{81ACAC6C-1711-41A6-ABA3-A0332A9872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8" y="6775232"/>
            <a:ext cx="648000" cy="648000"/>
          </a:xfrm>
          <a:prstGeom prst="rect">
            <a:avLst/>
          </a:prstGeom>
        </p:spPr>
      </p:pic>
      <p:pic>
        <p:nvPicPr>
          <p:cNvPr id="27" name="Изображение 73">
            <a:extLst>
              <a:ext uri="{FF2B5EF4-FFF2-40B4-BE49-F238E27FC236}">
                <a16:creationId xmlns:a16="http://schemas.microsoft.com/office/drawing/2014/main" id="{A50D09B6-E75C-4F77-911D-56AB1B59D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4" y="7878900"/>
            <a:ext cx="648000" cy="648000"/>
          </a:xfrm>
          <a:prstGeom prst="rect">
            <a:avLst/>
          </a:prstGeom>
        </p:spPr>
      </p:pic>
      <p:pic>
        <p:nvPicPr>
          <p:cNvPr id="33" name="Изображение 73">
            <a:extLst>
              <a:ext uri="{FF2B5EF4-FFF2-40B4-BE49-F238E27FC236}">
                <a16:creationId xmlns:a16="http://schemas.microsoft.com/office/drawing/2014/main" id="{DBE3EDA4-6717-4D2F-BBEF-461B188CF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1" y="9123479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7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5E314-9253-4036-9381-E926CD84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48" y="0"/>
            <a:ext cx="10800000" cy="1281598"/>
          </a:xfrm>
        </p:spPr>
        <p:txBody>
          <a:bodyPr>
            <a:normAutofit/>
          </a:bodyPr>
          <a:lstStyle/>
          <a:p>
            <a:r>
              <a:rPr lang="ru-RU" sz="2800" dirty="0"/>
              <a:t>Лизинг вертолетной техники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9BA91E-BB77-4D22-909B-0889FC74CF72}"/>
              </a:ext>
            </a:extLst>
          </p:cNvPr>
          <p:cNvSpPr txBox="1"/>
          <p:nvPr/>
        </p:nvSpPr>
        <p:spPr>
          <a:xfrm>
            <a:off x="461445" y="1794011"/>
            <a:ext cx="5937853" cy="107721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Verdana"/>
              </a:rPr>
              <a:t>100 % дочернее общество ПАО «Промсвязьбанк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3BB997-B2AB-41E9-844E-15A9FD9A1141}"/>
              </a:ext>
            </a:extLst>
          </p:cNvPr>
          <p:cNvSpPr txBox="1"/>
          <p:nvPr/>
        </p:nvSpPr>
        <p:spPr>
          <a:xfrm>
            <a:off x="1013548" y="1817799"/>
            <a:ext cx="14781007" cy="523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2800" b="0" dirty="0">
                <a:latin typeface="Verdana (Основной текст)"/>
                <a:cs typeface="Times New Roman" panose="02020603050405020304" pitchFamily="18" charset="0"/>
              </a:rPr>
              <a:t>ПСБ Лизинг осуществляет предложение лизинга вертолетной техники</a:t>
            </a:r>
            <a:endParaRPr lang="ru-RU" sz="2800" dirty="0">
              <a:solidFill>
                <a:srgbClr val="1E1E8C"/>
              </a:solidFill>
              <a:latin typeface="Verdana (Основной текст)"/>
              <a:cs typeface="Times New Roman" panose="02020603050405020304" pitchFamily="18" charset="0"/>
            </a:endParaRPr>
          </a:p>
        </p:txBody>
      </p:sp>
      <p:sp>
        <p:nvSpPr>
          <p:cNvPr id="4" name="Oval 209">
            <a:extLst>
              <a:ext uri="{FF2B5EF4-FFF2-40B4-BE49-F238E27FC236}">
                <a16:creationId xmlns:a16="http://schemas.microsoft.com/office/drawing/2014/main" id="{427605EB-B939-4401-8EA2-F58068770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3470" y="3193312"/>
            <a:ext cx="647557" cy="644739"/>
          </a:xfrm>
          <a:prstGeom prst="ellipse">
            <a:avLst/>
          </a:prstGeom>
          <a:solidFill>
            <a:srgbClr val="EA561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Oval 209">
            <a:extLst>
              <a:ext uri="{FF2B5EF4-FFF2-40B4-BE49-F238E27FC236}">
                <a16:creationId xmlns:a16="http://schemas.microsoft.com/office/drawing/2014/main" id="{765B53B8-26C5-408F-BEAB-60151DF0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190" y="3174691"/>
            <a:ext cx="647557" cy="644739"/>
          </a:xfrm>
          <a:prstGeom prst="ellipse">
            <a:avLst/>
          </a:prstGeom>
          <a:solidFill>
            <a:srgbClr val="EA561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D2DCDCF-5884-4E3E-923D-2F599AA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25012"/>
              </p:ext>
            </p:extLst>
          </p:nvPr>
        </p:nvGraphicFramePr>
        <p:xfrm>
          <a:off x="1233378" y="4052595"/>
          <a:ext cx="14561176" cy="4951598"/>
        </p:xfrm>
        <a:graphic>
          <a:graphicData uri="http://schemas.openxmlformats.org/drawingml/2006/table">
            <a:tbl>
              <a:tblPr/>
              <a:tblGrid>
                <a:gridCol w="275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9136">
                  <a:extLst>
                    <a:ext uri="{9D8B030D-6E8A-4147-A177-3AD203B41FA5}">
                      <a16:colId xmlns:a16="http://schemas.microsoft.com/office/drawing/2014/main" val="3032044636"/>
                    </a:ext>
                  </a:extLst>
                </a:gridCol>
              </a:tblGrid>
              <a:tr h="16632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Собственность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Принадлежит лизинговой компании, по окончании срока лизингового договора переходит эксплуатанту.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Принадлежит лизинговой компании, по окончании срока лизинга предмет лизинга возвращается лизинговой компании.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966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Обслуживание предмета лизинга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Все текущие операции по обслуживанию актива (сервис,</a:t>
                      </a:r>
                      <a:r>
                        <a:rPr lang="ru-RU" sz="2000" baseline="0" dirty="0">
                          <a:effectLst/>
                          <a:latin typeface="Verdana (Основной текст)"/>
                        </a:rPr>
                        <a:t> ППО, страхование, экспертиза технического состояния</a:t>
                      </a:r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) осуществляет </a:t>
                      </a:r>
                      <a:r>
                        <a:rPr lang="ru-RU" sz="2000" dirty="0" err="1">
                          <a:effectLst/>
                          <a:latin typeface="Verdana (Основной текст)"/>
                        </a:rPr>
                        <a:t>эксплуатант</a:t>
                      </a:r>
                      <a:endParaRPr lang="ru-RU" sz="2000" dirty="0">
                        <a:effectLst/>
                        <a:latin typeface="Verdana (Основной текст)"/>
                      </a:endParaRP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Все текущие операции по обслуживанию актива (сервис,</a:t>
                      </a:r>
                      <a:r>
                        <a:rPr lang="ru-RU" sz="2000" baseline="0" dirty="0">
                          <a:effectLst/>
                          <a:latin typeface="Verdana (Основной текст)"/>
                        </a:rPr>
                        <a:t> ППО, страхование, экспертиза технического состояния</a:t>
                      </a:r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) осуществляет лизинговая компания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90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Риск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Принимается</a:t>
                      </a:r>
                      <a:r>
                        <a:rPr lang="ru-RU" sz="2000" baseline="0" dirty="0">
                          <a:effectLst/>
                          <a:latin typeface="Verdana (Основной текст)"/>
                        </a:rPr>
                        <a:t> на финансовое состояние лизингополучателя</a:t>
                      </a:r>
                      <a:endParaRPr lang="ru-RU" sz="2000" dirty="0">
                        <a:effectLst/>
                        <a:latin typeface="Verdana (Основной текст)"/>
                      </a:endParaRP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Принимается</a:t>
                      </a:r>
                      <a:r>
                        <a:rPr lang="ru-RU" sz="2000" baseline="0" dirty="0">
                          <a:effectLst/>
                          <a:latin typeface="Verdana (Основной текст)"/>
                        </a:rPr>
                        <a:t> на предмет лизинга</a:t>
                      </a:r>
                      <a:endParaRPr lang="ru-RU" sz="2000" dirty="0">
                        <a:effectLst/>
                        <a:latin typeface="Verdana (Основной текст)"/>
                      </a:endParaRP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26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Аванс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От</a:t>
                      </a:r>
                      <a:r>
                        <a:rPr lang="ru-RU" sz="2000" baseline="0" dirty="0">
                          <a:effectLst/>
                          <a:latin typeface="Verdana (Основной текст)"/>
                        </a:rPr>
                        <a:t> 0% до 49%</a:t>
                      </a:r>
                      <a:endParaRPr lang="ru-RU" sz="2000" dirty="0">
                        <a:effectLst/>
                        <a:latin typeface="Verdana (Основной текст)"/>
                      </a:endParaRP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dirty="0">
                          <a:effectLst/>
                          <a:latin typeface="Verdana (Основной текст)"/>
                        </a:rPr>
                        <a:t>Отсутствует</a:t>
                      </a:r>
                    </a:p>
                  </a:txBody>
                  <a:tcPr marL="77499" marR="77499" marT="77499" marB="7749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17DC0A8-1ED1-4064-9ABD-0208D5A3B251}"/>
              </a:ext>
            </a:extLst>
          </p:cNvPr>
          <p:cNvSpPr txBox="1"/>
          <p:nvPr/>
        </p:nvSpPr>
        <p:spPr>
          <a:xfrm>
            <a:off x="4417249" y="3254999"/>
            <a:ext cx="4685311" cy="523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fontAlgn="t"/>
            <a:r>
              <a:rPr lang="ru-RU" sz="2800" b="1" dirty="0">
                <a:effectLst/>
              </a:rPr>
              <a:t>Финансовый лизинг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C2D75C-73AC-4AAA-AAA2-F855F89AC788}"/>
              </a:ext>
            </a:extLst>
          </p:cNvPr>
          <p:cNvSpPr txBox="1"/>
          <p:nvPr/>
        </p:nvSpPr>
        <p:spPr>
          <a:xfrm>
            <a:off x="10308652" y="3254072"/>
            <a:ext cx="4486038" cy="52322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fontAlgn="t"/>
            <a:r>
              <a:rPr lang="ru-RU" sz="2800" b="1" dirty="0">
                <a:effectLst/>
              </a:rPr>
              <a:t>Операционный лизинг</a:t>
            </a:r>
          </a:p>
        </p:txBody>
      </p:sp>
    </p:spTree>
    <p:extLst>
      <p:ext uri="{BB962C8B-B14F-4D97-AF65-F5344CB8AC3E}">
        <p14:creationId xmlns:p14="http://schemas.microsoft.com/office/powerpoint/2010/main" val="244458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56666" y="2811439"/>
            <a:ext cx="5937853" cy="2785379"/>
          </a:xfrm>
        </p:spPr>
        <p:txBody>
          <a:bodyPr/>
          <a:lstStyle/>
          <a:p>
            <a:r>
              <a:rPr lang="ru-RU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6133389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White_ПСБ Лизинг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893" tIns="59893" rIns="59893" bIns="59893" numCol="1" spcCol="38100" rtlCol="0" anchor="ctr">
        <a:spAutoFit/>
      </a:bodyPr>
      <a:lstStyle>
        <a:defPPr marL="0" marR="0" indent="0" algn="ctr" defTabSz="6891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893" tIns="59893" rIns="59893" bIns="59893" numCol="1" spcCol="38100" rtlCol="0" anchor="ctr">
        <a:spAutoFit/>
      </a:bodyPr>
      <a:lstStyle>
        <a:defPPr marL="0" marR="0" indent="0" algn="ctr" defTabSz="6891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893" tIns="59893" rIns="59893" bIns="59893" numCol="1" spcCol="38100" rtlCol="0" anchor="ctr">
        <a:spAutoFit/>
      </a:bodyPr>
      <a:lstStyle>
        <a:defPPr marL="0" marR="0" indent="0" algn="ctr" defTabSz="6891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893" tIns="59893" rIns="59893" bIns="59893" numCol="1" spcCol="38100" rtlCol="0" anchor="ctr">
        <a:spAutoFit/>
      </a:bodyPr>
      <a:lstStyle>
        <a:defPPr marL="0" marR="0" indent="0" algn="ctr" defTabSz="6891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C9A75EC46817499DE2669DDC006347" ma:contentTypeVersion="1" ma:contentTypeDescription="Создание документа." ma:contentTypeScope="" ma:versionID="73a0e448fe90891d8b17fef0234ea22d">
  <xsd:schema xmlns:xsd="http://www.w3.org/2001/XMLSchema" xmlns:xs="http://www.w3.org/2001/XMLSchema" xmlns:p="http://schemas.microsoft.com/office/2006/metadata/properties" xmlns:ns2="83f6983c-7662-436e-97d6-1eb771896459" targetNamespace="http://schemas.microsoft.com/office/2006/metadata/properties" ma:root="true" ma:fieldsID="0c59424fa24619cc0ec7f9ec4c21e618" ns2:_="">
    <xsd:import namespace="83f6983c-7662-436e-97d6-1eb77189645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6983c-7662-436e-97d6-1eb77189645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f6983c-7662-436e-97d6-1eb771896459">R3ETPUSFHFMV-14-1043</_dlc_DocId>
    <_dlc_DocIdUrl xmlns="83f6983c-7662-436e-97d6-1eb771896459">
      <Url>http://probank/_layouts/DocIdRedir.aspx?ID=R3ETPUSFHFMV-14-1043</Url>
      <Description>R3ETPUSFHFMV-14-1043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9E1706-07C8-4F91-9460-5D355DC265D5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1E008C9A-3BD6-45B5-88C7-FDD273567A2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3f6983c-7662-436e-97d6-1eb771896459"/>
  </ds:schemaRefs>
</ds:datastoreItem>
</file>

<file path=customXml/itemProps3.xml><?xml version="1.0" encoding="utf-8"?>
<ds:datastoreItem xmlns:ds="http://schemas.openxmlformats.org/officeDocument/2006/customXml" ds:itemID="{80634B82-D18E-4AF0-9F3F-D5B4E576A904}">
  <ds:schemaRefs>
    <ds:schemaRef ds:uri="http://schemas.microsoft.com/office/2006/metadata/properties"/>
    <ds:schemaRef ds:uri="http://www.w3.org/2000/xmlns/"/>
    <ds:schemaRef ds:uri="83f6983c-7662-436e-97d6-1eb771896459"/>
  </ds:schemaRefs>
</ds:datastoreItem>
</file>

<file path=customXml/itemProps4.xml><?xml version="1.0" encoding="utf-8"?>
<ds:datastoreItem xmlns:ds="http://schemas.openxmlformats.org/officeDocument/2006/customXml" ds:itemID="{776496E2-012D-4A3C-B1EA-AD992517D2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7819</TotalTime>
  <Words>199</Words>
  <Application>Microsoft Office PowerPoint</Application>
  <PresentationFormat>Произвольный</PresentationFormat>
  <Paragraphs>38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1_White_ПСБ Лизинг</vt:lpstr>
      <vt:lpstr>Лизинг вертолетной техники в ПАО «Промсвязьбанк»</vt:lpstr>
      <vt:lpstr>О Банке и компании</vt:lpstr>
      <vt:lpstr>Лизинг вертолетной техники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первого уровня. Название презентации в одну или несколько строк</dc:title>
  <dc:creator>Makoeva Elena Vladimirovna</dc:creator>
  <cp:lastModifiedBy>Юрий Кучерявый</cp:lastModifiedBy>
  <cp:revision>323</cp:revision>
  <cp:lastPrinted>2020-06-26T09:06:15Z</cp:lastPrinted>
  <dcterms:modified xsi:type="dcterms:W3CDTF">2020-09-15T07:31:12Z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4f866745-1c66-4465-a29e-c4c28bdf546b</vt:lpwstr>
  </property>
  <property fmtid="{D5CDD505-2E9C-101B-9397-08002B2CF9AE}" pid="3" name="ContentTypeId">
    <vt:lpwstr>0x01010014C9A75EC46817499DE2669DDC006347</vt:lpwstr>
  </property>
</Properties>
</file>