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99" r:id="rId6"/>
    <p:sldId id="307" r:id="rId7"/>
    <p:sldId id="295" r:id="rId8"/>
    <p:sldId id="279" r:id="rId9"/>
    <p:sldId id="315" r:id="rId10"/>
    <p:sldId id="316" r:id="rId11"/>
    <p:sldId id="291" r:id="rId12"/>
    <p:sldId id="280" r:id="rId13"/>
    <p:sldId id="284" r:id="rId14"/>
    <p:sldId id="296" r:id="rId15"/>
    <p:sldId id="305" r:id="rId16"/>
    <p:sldId id="313" r:id="rId17"/>
    <p:sldId id="306" r:id="rId18"/>
    <p:sldId id="312" r:id="rId19"/>
    <p:sldId id="285" r:id="rId2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6434" autoAdjust="0"/>
  </p:normalViewPr>
  <p:slideViewPr>
    <p:cSldViewPr>
      <p:cViewPr>
        <p:scale>
          <a:sx n="120" d="100"/>
          <a:sy n="120" d="100"/>
        </p:scale>
        <p:origin x="-137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4B307-02AC-4CA9-809A-0D687B4648B3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AD86E-11CC-4A77-90B5-59D367E83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22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AD86E-11CC-4A77-90B5-59D367E83F1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AD86E-11CC-4A77-90B5-59D367E83F1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8435" name="Верхний колонтитул 7"/>
          <p:cNvSpPr txBox="1">
            <a:spLocks noGrp="1"/>
          </p:cNvSpPr>
          <p:nvPr/>
        </p:nvSpPr>
        <p:spPr bwMode="auto">
          <a:xfrm>
            <a:off x="0" y="1"/>
            <a:ext cx="2971800" cy="4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13" y="4724474"/>
            <a:ext cx="5028774" cy="4476917"/>
          </a:xfrm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956"/>
            <a:ext cx="5029200" cy="447627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956"/>
            <a:ext cx="5029200" cy="447627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A1ADF5-3D1E-45A0-A839-E9157ED519F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AEF0-6396-4DD6-865C-F6D76FE08DC0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7C9A-3635-4049-8403-4221117EC39B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B558-31A4-49C4-9EFE-66E6B44AA66E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39F4F-9504-4A20-BC6A-8B1C1D68524D}" type="datetime1">
              <a:rPr lang="ru-RU" smtClean="0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DB661-A6B8-4ADD-ACE6-E75713782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D33F-01A0-49B2-AB0D-12673B07B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6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AAD2-435D-4C96-AA6E-FDB4F60908F2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3F54-1CDA-4C67-A052-52F21696E8D7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F819-AFD7-48F4-9F84-3801510AA924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53B7-9B69-4997-A933-62629082C921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5ABE-7FA6-4F22-98D3-1D4199F1E1E6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E9C6-2204-4CBC-95BB-908E34F9721B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D9A-D5A9-4C5F-B145-3AA2EEAA1E33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9EAE-3004-46D2-AF91-1FEC3112836C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7C44-A197-4EA9-8E4F-2AA6982AAE5D}" type="datetime1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92882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Альтернативные топлива для авиационных ГТД и ПД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7286676" cy="254319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1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Авторы: </a:t>
            </a:r>
            <a:r>
              <a:rPr lang="ru-RU" sz="19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Бородако П.В</a:t>
            </a:r>
            <a:r>
              <a:rPr lang="ru-RU" sz="1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., Попов И.М., Пацина М.Н., Варламова Н.И.,   Яновский Л.С.</a:t>
            </a:r>
          </a:p>
          <a:p>
            <a:pPr algn="l">
              <a:spcBef>
                <a:spcPts val="0"/>
              </a:spcBef>
            </a:pPr>
            <a:r>
              <a:rPr lang="ru-RU" sz="1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Круглый стол «Сжиженный газ – реальная экологическая альтернатива авиационному и другим видам моторного топлива для Арктики, Крайнего Севера и Антарктики», </a:t>
            </a: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25 - 27 мая 2017 г., </a:t>
            </a:r>
            <a:r>
              <a:rPr lang="en-US" sz="1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HeliRussia</a:t>
            </a:r>
            <a:r>
              <a:rPr lang="en-US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Москва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7" name="Picture 8" descr="znak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617805"/>
              </p:ext>
            </p:extLst>
          </p:nvPr>
        </p:nvGraphicFramePr>
        <p:xfrm>
          <a:off x="539552" y="620688"/>
          <a:ext cx="8280920" cy="501165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16024"/>
                <a:gridCol w="4320480"/>
                <a:gridCol w="936104"/>
                <a:gridCol w="936104"/>
                <a:gridCol w="936104"/>
                <a:gridCol w="936104"/>
              </a:tblGrid>
              <a:tr h="254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Массовая (объемная) </a:t>
                      </a:r>
                      <a:r>
                        <a:rPr lang="ru-RU" sz="1100" b="1" dirty="0">
                          <a:effectLst/>
                        </a:rPr>
                        <a:t>доля  ароматических углеводородов, %, не более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22(20)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22(20)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(25) 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effectLst/>
                        </a:rPr>
                        <a:t>отс</a:t>
                      </a:r>
                      <a:r>
                        <a:rPr lang="ru-RU" sz="1100" b="1" dirty="0">
                          <a:effectLst/>
                        </a:rPr>
                        <a:t>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254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Содержание </a:t>
                      </a:r>
                      <a:r>
                        <a:rPr lang="ru-RU" sz="1100" b="1" dirty="0">
                          <a:effectLst/>
                        </a:rPr>
                        <a:t>фактических смол,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мг/100 см топлива, не более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254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Массовая </a:t>
                      </a:r>
                      <a:r>
                        <a:rPr lang="ru-RU" sz="1100" b="1" dirty="0">
                          <a:effectLst/>
                        </a:rPr>
                        <a:t>доля общей серы, </a:t>
                      </a:r>
                      <a:r>
                        <a:rPr lang="ru-RU" sz="1100" b="1" dirty="0" smtClean="0">
                          <a:effectLst/>
                        </a:rPr>
                        <a:t>%,</a:t>
                      </a:r>
                      <a:r>
                        <a:rPr lang="ru-RU" sz="1100" b="1" baseline="0" dirty="0" smtClean="0">
                          <a:effectLst/>
                        </a:rPr>
                        <a:t> </a:t>
                      </a:r>
                      <a:r>
                        <a:rPr lang="ru-RU" sz="1100" b="1" dirty="0" smtClean="0">
                          <a:effectLst/>
                        </a:rPr>
                        <a:t>не </a:t>
                      </a:r>
                      <a:r>
                        <a:rPr lang="ru-RU" sz="1100" b="1" dirty="0">
                          <a:effectLst/>
                        </a:rPr>
                        <a:t>более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0,1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0,25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effectLst/>
                        </a:rPr>
                        <a:t>отс</a:t>
                      </a:r>
                      <a:r>
                        <a:rPr lang="ru-RU" sz="1100" b="1" dirty="0">
                          <a:effectLst/>
                        </a:rPr>
                        <a:t>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254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Массовая </a:t>
                      </a:r>
                      <a:r>
                        <a:rPr lang="ru-RU" sz="1100" b="1" dirty="0">
                          <a:effectLst/>
                        </a:rPr>
                        <a:t>доля </a:t>
                      </a:r>
                      <a:r>
                        <a:rPr lang="ru-RU" sz="1100" b="1" dirty="0" err="1">
                          <a:effectLst/>
                        </a:rPr>
                        <a:t>меркаптановой</a:t>
                      </a:r>
                      <a:r>
                        <a:rPr lang="ru-RU" sz="1100" b="1" dirty="0">
                          <a:effectLst/>
                        </a:rPr>
                        <a:t> серы, %, не более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0,001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effectLst/>
                        </a:rPr>
                        <a:t>отс</a:t>
                      </a:r>
                      <a:r>
                        <a:rPr lang="ru-RU" sz="1100" b="1" dirty="0">
                          <a:effectLst/>
                        </a:rPr>
                        <a:t>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254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Испытание </a:t>
                      </a:r>
                      <a:r>
                        <a:rPr lang="ru-RU" sz="1100" b="1" dirty="0">
                          <a:effectLst/>
                        </a:rPr>
                        <a:t>на медной пластинке ,балл, не более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</a:rPr>
                        <a:t>Выдерживает </a:t>
                      </a: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Выдерживает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Выдерживает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254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Содержание </a:t>
                      </a:r>
                      <a:r>
                        <a:rPr lang="ru-RU" sz="1100" b="1" dirty="0">
                          <a:effectLst/>
                        </a:rPr>
                        <a:t>водорастворимых кислот и щелочей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</a:rPr>
                        <a:t>Отсутствие </a:t>
                      </a: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Отсутствие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Отсутст</a:t>
                      </a: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Отсутствие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1271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Зольность</a:t>
                      </a:r>
                      <a:r>
                        <a:rPr lang="ru-RU" sz="1100" b="1" dirty="0">
                          <a:effectLst/>
                        </a:rPr>
                        <a:t>, %, не более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0,003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(0,003)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0,002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254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Содержание </a:t>
                      </a:r>
                      <a:r>
                        <a:rPr lang="ru-RU" sz="1100" b="1" dirty="0">
                          <a:effectLst/>
                        </a:rPr>
                        <a:t>механических примесей и </a:t>
                      </a:r>
                      <a:r>
                        <a:rPr lang="ru-RU" sz="1100" b="1" dirty="0" smtClean="0">
                          <a:effectLst/>
                        </a:rPr>
                        <a:t>воды,</a:t>
                      </a:r>
                      <a:r>
                        <a:rPr lang="ru-RU" sz="1100" b="1" baseline="0" dirty="0" smtClean="0">
                          <a:effectLst/>
                        </a:rPr>
                        <a:t> не более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Отсутствие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Отсутствие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мг/дм</a:t>
                      </a:r>
                      <a:r>
                        <a:rPr lang="ru-RU" sz="1100" b="1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Отсутствие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1271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Массовая </a:t>
                      </a:r>
                      <a:r>
                        <a:rPr lang="ru-RU" sz="1100" b="1" dirty="0">
                          <a:effectLst/>
                        </a:rPr>
                        <a:t>доля сероводорода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21945" algn="l"/>
                          <a:tab pos="476250" algn="ctr"/>
                        </a:tabLst>
                        <a:defRPr/>
                      </a:pPr>
                      <a:r>
                        <a:rPr lang="ru-RU" sz="1100" b="1" dirty="0" smtClean="0">
                          <a:effectLst/>
                        </a:rPr>
                        <a:t>Отсутствие</a:t>
                      </a: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476250" algn="ctr"/>
                        </a:tabLst>
                      </a:pPr>
                      <a:r>
                        <a:rPr lang="ru-RU" sz="1100" b="1" dirty="0">
                          <a:effectLst/>
                        </a:rPr>
                        <a:t>Отсутствие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Отсутст</a:t>
                      </a: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Отсутствие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1616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Массовая доля нафталиновых углеводородов, %, не более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(&lt;1,5)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1,5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Отсутствие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1271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ru-RU" sz="1100" b="1" dirty="0" err="1">
                          <a:effectLst/>
                        </a:rPr>
                        <a:t>Люминометрическое</a:t>
                      </a:r>
                      <a:r>
                        <a:rPr lang="ru-RU" sz="1100" b="1" dirty="0">
                          <a:effectLst/>
                        </a:rPr>
                        <a:t> число, не ниже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(50)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50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50)</a:t>
                      </a: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-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508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Взаимодействие с водой, баллы,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не более: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а) состояние поверхности раздела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б) состояние разделенных фаз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541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Удельная </a:t>
                      </a:r>
                      <a:r>
                        <a:rPr lang="ru-RU" sz="1100" b="1" dirty="0">
                          <a:effectLst/>
                        </a:rPr>
                        <a:t>электрическая проводимость, </a:t>
                      </a:r>
                      <a:r>
                        <a:rPr lang="ru-RU" sz="1100" b="1" dirty="0" err="1">
                          <a:effectLst/>
                        </a:rPr>
                        <a:t>пСм</a:t>
                      </a:r>
                      <a:r>
                        <a:rPr lang="ru-RU" sz="1100" b="1" dirty="0">
                          <a:effectLst/>
                        </a:rPr>
                        <a:t>/м: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с </a:t>
                      </a:r>
                      <a:r>
                        <a:rPr lang="ru-RU" sz="1100" b="1" dirty="0" err="1" smtClean="0">
                          <a:effectLst/>
                        </a:rPr>
                        <a:t>антист</a:t>
                      </a:r>
                      <a:r>
                        <a:rPr lang="ru-RU" sz="1100" b="1" dirty="0" smtClean="0">
                          <a:effectLst/>
                        </a:rPr>
                        <a:t>. присадкой при </a:t>
                      </a:r>
                      <a:r>
                        <a:rPr lang="ru-RU" sz="1100" b="1" dirty="0">
                          <a:effectLst/>
                        </a:rPr>
                        <a:t>температуре заправки летательного аппарата, не менее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-без </a:t>
                      </a:r>
                      <a:r>
                        <a:rPr lang="ru-RU" sz="1100" b="1" dirty="0" err="1" smtClean="0">
                          <a:effectLst/>
                        </a:rPr>
                        <a:t>антист</a:t>
                      </a:r>
                      <a:r>
                        <a:rPr lang="ru-RU" sz="1100" b="1" dirty="0" smtClean="0">
                          <a:effectLst/>
                        </a:rPr>
                        <a:t>. присадки при </a:t>
                      </a:r>
                      <a:r>
                        <a:rPr lang="ru-RU" sz="1100" b="1" dirty="0">
                          <a:effectLst/>
                        </a:rPr>
                        <a:t>температуре 20 °С, не более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50-600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50-600 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50-600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8901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effectLst/>
                        </a:rPr>
                        <a:t>Термоокислительная</a:t>
                      </a:r>
                      <a:r>
                        <a:rPr lang="ru-RU" sz="1100" b="1" dirty="0" smtClean="0">
                          <a:effectLst/>
                        </a:rPr>
                        <a:t> стабильность на приборе </a:t>
                      </a:r>
                      <a:r>
                        <a:rPr lang="en-US" sz="1100" b="1" dirty="0" smtClean="0">
                          <a:effectLst/>
                        </a:rPr>
                        <a:t>JFTOT </a:t>
                      </a:r>
                      <a:r>
                        <a:rPr lang="ru-RU" sz="1100" b="1" dirty="0" smtClean="0">
                          <a:effectLst/>
                        </a:rPr>
                        <a:t>при </a:t>
                      </a:r>
                      <a:r>
                        <a:rPr lang="ru-RU" sz="1100" b="1" dirty="0">
                          <a:effectLst/>
                        </a:rPr>
                        <a:t>контрольной температуре не ниже </a:t>
                      </a:r>
                      <a:r>
                        <a:rPr lang="ru-RU" sz="1100" b="1" dirty="0" smtClean="0">
                          <a:effectLst/>
                        </a:rPr>
                        <a:t>260 </a:t>
                      </a:r>
                      <a:r>
                        <a:rPr lang="ru-RU" sz="1100" b="1" dirty="0">
                          <a:effectLst/>
                        </a:rPr>
                        <a:t>°С: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а) перепад давления на фильтре, кПа (мм </a:t>
                      </a:r>
                      <a:r>
                        <a:rPr lang="ru-RU" sz="1100" b="1" dirty="0" err="1">
                          <a:effectLst/>
                        </a:rPr>
                        <a:t>рт.ст</a:t>
                      </a:r>
                      <a:r>
                        <a:rPr lang="ru-RU" sz="1100" b="1" dirty="0">
                          <a:effectLst/>
                        </a:rPr>
                        <a:t>.), не более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б) цвет отложений на трубке, баллы по цветовой шкале (при отсутствии нехарактерных отложений), не более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3,3(25)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При 275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°С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 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3,3 (25)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3 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3,3(25)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</a:rPr>
                        <a:t>При 275 °С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&lt;1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</a:tbl>
          </a:graphicData>
        </a:graphic>
      </p:graphicFrame>
      <p:pic>
        <p:nvPicPr>
          <p:cNvPr id="3" name="Picture 13" descr="LOG_CI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67" y="22385"/>
            <a:ext cx="1610064" cy="34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5733256"/>
            <a:ext cx="8640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Опытный образец унифицированного альтернативного синтетического топлива из угля 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соответствует  </a:t>
            </a:r>
            <a:r>
              <a:rPr lang="ru-RU" sz="1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требованиям к топливам 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ДЖЕТ </a:t>
            </a:r>
            <a:r>
              <a:rPr lang="ru-RU" sz="1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А-1 и Т-8В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Рекомендовано 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 базе лабораторного регламента </a:t>
            </a:r>
            <a:r>
              <a:rPr lang="ru-RU" sz="1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разработать опытно-промышленную технологию производства на пилотных установках.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00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00042"/>
            <a:ext cx="5398783" cy="361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4143380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Данная технология описана в патенте РФ № 2444557.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Каждый процесс осуществляется на самостоятельной установке.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Выход синтетического углеводородного топлива по разработанному лабораторному регламенту синтеза углеводородов из природного газа с последующим их гидрированием составляет не менее 45 % масс. Синтезированное углеводородное топливо с введением в него антиокислительной присадки «ионол» в концентрации 0,003% масс. и противоизносной присадки «нафтеновые кислоты» в концентрации 0,003% масс. может рассматриваться как аналог вырабатываемого из нефти унифицированного реактивного топлива РТ (ГОСТ 10227-86).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9" name="Picture 8" descr="znak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571480"/>
            <a:ext cx="8358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Лабораторный регламент получения авиакеросина из природного газа, разработанный Центром исследований и разработок (РН-ЦИР)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263525" y="836712"/>
            <a:ext cx="8636000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1600" b="1" baseline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Разработан </a:t>
            </a:r>
            <a:r>
              <a:rPr lang="ru-RU" sz="1600" b="1" baseline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лабораторный регламент получения биотоплива из этилового </a:t>
            </a:r>
            <a:r>
              <a:rPr lang="ru-RU" sz="1600" b="1" baseline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спирта в  МИТХТ им. М.В. Ломоносова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strike="sngStrike" baseline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39122" y="2693607"/>
            <a:ext cx="2830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b="1" i="1" u="sng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 стадия:</a:t>
            </a:r>
          </a:p>
          <a:p>
            <a:pPr eaLnBrk="1" hangingPunct="1"/>
            <a:r>
              <a:rPr lang="ru-RU" b="1" i="1" u="sng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Конверсия этанола</a:t>
            </a:r>
          </a:p>
        </p:txBody>
      </p:sp>
      <p:pic>
        <p:nvPicPr>
          <p:cNvPr id="154630" name="Picture 13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888" y="96838"/>
            <a:ext cx="15113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0035" y="3321739"/>
            <a:ext cx="2422498" cy="2156724"/>
            <a:chOff x="367" y="1427"/>
            <a:chExt cx="1979" cy="1958"/>
          </a:xfrm>
        </p:grpSpPr>
        <p:sp>
          <p:nvSpPr>
            <p:cNvPr id="154632" name="Text Box 8"/>
            <p:cNvSpPr txBox="1">
              <a:spLocks noChangeArrowheads="1"/>
            </p:cNvSpPr>
            <p:nvPr/>
          </p:nvSpPr>
          <p:spPr bwMode="auto">
            <a:xfrm>
              <a:off x="1179" y="1706"/>
              <a:ext cx="152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US" sz="1400" b="1" baseline="0"/>
                <a:t> </a:t>
              </a:r>
              <a:r>
                <a:rPr lang="ru-RU" sz="1400" b="1" baseline="0"/>
                <a:t>4</a:t>
              </a:r>
              <a:endParaRPr lang="ru-RU" baseline="0"/>
            </a:p>
          </p:txBody>
        </p:sp>
        <p:sp>
          <p:nvSpPr>
            <p:cNvPr id="154633" name="Text Box 9"/>
            <p:cNvSpPr txBox="1">
              <a:spLocks noChangeArrowheads="1"/>
            </p:cNvSpPr>
            <p:nvPr/>
          </p:nvSpPr>
          <p:spPr bwMode="auto">
            <a:xfrm>
              <a:off x="1406" y="1714"/>
              <a:ext cx="227" cy="1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1" hangingPunct="1"/>
              <a:r>
                <a:rPr lang="ru-RU" sz="1400" b="1" baseline="0"/>
                <a:t> 5</a:t>
              </a:r>
            </a:p>
          </p:txBody>
        </p:sp>
        <p:sp>
          <p:nvSpPr>
            <p:cNvPr id="154634" name="Rectangle 10"/>
            <p:cNvSpPr>
              <a:spLocks noChangeArrowheads="1"/>
            </p:cNvSpPr>
            <p:nvPr/>
          </p:nvSpPr>
          <p:spPr bwMode="auto">
            <a:xfrm>
              <a:off x="1574" y="2343"/>
              <a:ext cx="152" cy="495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35" name="Rectangle 11"/>
            <p:cNvSpPr>
              <a:spLocks noChangeArrowheads="1"/>
            </p:cNvSpPr>
            <p:nvPr/>
          </p:nvSpPr>
          <p:spPr bwMode="auto">
            <a:xfrm flipH="1">
              <a:off x="1612" y="2343"/>
              <a:ext cx="75" cy="495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36" name="Line 12"/>
            <p:cNvSpPr>
              <a:spLocks noChangeShapeType="1"/>
            </p:cNvSpPr>
            <p:nvPr/>
          </p:nvSpPr>
          <p:spPr bwMode="auto">
            <a:xfrm>
              <a:off x="1650" y="2838"/>
              <a:ext cx="0" cy="1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37" name="Rectangle 13"/>
            <p:cNvSpPr>
              <a:spLocks noChangeArrowheads="1"/>
            </p:cNvSpPr>
            <p:nvPr/>
          </p:nvSpPr>
          <p:spPr bwMode="auto">
            <a:xfrm>
              <a:off x="1574" y="2953"/>
              <a:ext cx="152" cy="267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38" name="Line 14"/>
            <p:cNvSpPr>
              <a:spLocks noChangeShapeType="1"/>
            </p:cNvSpPr>
            <p:nvPr/>
          </p:nvSpPr>
          <p:spPr bwMode="auto">
            <a:xfrm>
              <a:off x="1726" y="2992"/>
              <a:ext cx="189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39" name="Line 15"/>
            <p:cNvSpPr>
              <a:spLocks noChangeShapeType="1"/>
            </p:cNvSpPr>
            <p:nvPr/>
          </p:nvSpPr>
          <p:spPr bwMode="auto">
            <a:xfrm flipV="1">
              <a:off x="1915" y="1885"/>
              <a:ext cx="0" cy="110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40" name="Line 16"/>
            <p:cNvSpPr>
              <a:spLocks noChangeShapeType="1"/>
            </p:cNvSpPr>
            <p:nvPr/>
          </p:nvSpPr>
          <p:spPr bwMode="auto">
            <a:xfrm>
              <a:off x="1915" y="1885"/>
              <a:ext cx="152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41" name="Line 17"/>
            <p:cNvSpPr>
              <a:spLocks noChangeShapeType="1"/>
            </p:cNvSpPr>
            <p:nvPr/>
          </p:nvSpPr>
          <p:spPr bwMode="auto">
            <a:xfrm>
              <a:off x="2067" y="1885"/>
              <a:ext cx="0" cy="1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42" name="Line 18"/>
            <p:cNvSpPr>
              <a:spLocks noChangeShapeType="1"/>
            </p:cNvSpPr>
            <p:nvPr/>
          </p:nvSpPr>
          <p:spPr bwMode="auto">
            <a:xfrm>
              <a:off x="2080" y="2076"/>
              <a:ext cx="113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43" name="Rectangle 19"/>
            <p:cNvSpPr>
              <a:spLocks noChangeArrowheads="1"/>
            </p:cNvSpPr>
            <p:nvPr/>
          </p:nvSpPr>
          <p:spPr bwMode="auto">
            <a:xfrm>
              <a:off x="2029" y="1999"/>
              <a:ext cx="77" cy="534"/>
            </a:xfrm>
            <a:prstGeom prst="rect">
              <a:avLst/>
            </a:pr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44" name="Rectangle 20"/>
            <p:cNvSpPr>
              <a:spLocks noChangeArrowheads="1"/>
            </p:cNvSpPr>
            <p:nvPr/>
          </p:nvSpPr>
          <p:spPr bwMode="auto">
            <a:xfrm>
              <a:off x="2193" y="1551"/>
              <a:ext cx="30" cy="600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</a:p>
            <a:p>
              <a:pPr eaLnBrk="1" hangingPunct="1"/>
              <a:r>
                <a:rPr lang="ru-RU" sz="1400" b="1" baseline="0"/>
                <a:t>.</a:t>
              </a:r>
              <a:endParaRPr lang="ru-RU" baseline="0"/>
            </a:p>
          </p:txBody>
        </p:sp>
        <p:sp>
          <p:nvSpPr>
            <p:cNvPr id="154645" name="Oval 21"/>
            <p:cNvSpPr>
              <a:spLocks noChangeArrowheads="1"/>
            </p:cNvSpPr>
            <p:nvPr/>
          </p:nvSpPr>
          <p:spPr bwMode="auto">
            <a:xfrm>
              <a:off x="2193" y="2154"/>
              <a:ext cx="30" cy="31"/>
            </a:xfrm>
            <a:prstGeom prst="ellipse">
              <a:avLst/>
            </a:prstGeom>
            <a:solidFill>
              <a:srgbClr val="000000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46" name="Line 22"/>
            <p:cNvSpPr>
              <a:spLocks noChangeShapeType="1"/>
            </p:cNvSpPr>
            <p:nvPr/>
          </p:nvSpPr>
          <p:spPr bwMode="auto">
            <a:xfrm>
              <a:off x="2208" y="1427"/>
              <a:ext cx="0" cy="12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47" name="Line 23"/>
            <p:cNvSpPr>
              <a:spLocks noChangeShapeType="1"/>
            </p:cNvSpPr>
            <p:nvPr/>
          </p:nvSpPr>
          <p:spPr bwMode="auto">
            <a:xfrm>
              <a:off x="1490" y="2419"/>
              <a:ext cx="84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48" name="Line 24"/>
            <p:cNvSpPr>
              <a:spLocks noChangeShapeType="1"/>
            </p:cNvSpPr>
            <p:nvPr/>
          </p:nvSpPr>
          <p:spPr bwMode="auto">
            <a:xfrm>
              <a:off x="1726" y="2763"/>
              <a:ext cx="83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49" name="Line 25"/>
            <p:cNvSpPr>
              <a:spLocks noChangeShapeType="1"/>
            </p:cNvSpPr>
            <p:nvPr/>
          </p:nvSpPr>
          <p:spPr bwMode="auto">
            <a:xfrm>
              <a:off x="1650" y="3220"/>
              <a:ext cx="0" cy="1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50" name="Line 26"/>
            <p:cNvSpPr>
              <a:spLocks noChangeShapeType="1"/>
            </p:cNvSpPr>
            <p:nvPr/>
          </p:nvSpPr>
          <p:spPr bwMode="auto">
            <a:xfrm flipH="1">
              <a:off x="1346" y="3068"/>
              <a:ext cx="22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51" name="Rectangle 27"/>
            <p:cNvSpPr>
              <a:spLocks noChangeArrowheads="1"/>
            </p:cNvSpPr>
            <p:nvPr/>
          </p:nvSpPr>
          <p:spPr bwMode="auto">
            <a:xfrm>
              <a:off x="1574" y="3030"/>
              <a:ext cx="152" cy="76"/>
            </a:xfrm>
            <a:prstGeom prst="rect">
              <a:avLst/>
            </a:prstGeom>
            <a:pattFill prst="pct50">
              <a:fgClr>
                <a:srgbClr val="C0C0C0"/>
              </a:fgClr>
              <a:bgClr>
                <a:srgbClr val="FFFFFF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52" name="Text Box 28"/>
            <p:cNvSpPr txBox="1">
              <a:spLocks noChangeArrowheads="1"/>
            </p:cNvSpPr>
            <p:nvPr/>
          </p:nvSpPr>
          <p:spPr bwMode="auto">
            <a:xfrm>
              <a:off x="1443" y="2495"/>
              <a:ext cx="190" cy="1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1" hangingPunct="1"/>
              <a:r>
                <a:rPr lang="ru-RU" sz="1400" b="1" baseline="0"/>
                <a:t>6</a:t>
              </a:r>
            </a:p>
          </p:txBody>
        </p:sp>
        <p:sp>
          <p:nvSpPr>
            <p:cNvPr id="154653" name="Text Box 29"/>
            <p:cNvSpPr txBox="1">
              <a:spLocks noChangeArrowheads="1"/>
            </p:cNvSpPr>
            <p:nvPr/>
          </p:nvSpPr>
          <p:spPr bwMode="auto">
            <a:xfrm>
              <a:off x="1396" y="2915"/>
              <a:ext cx="229" cy="1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1" hangingPunct="1"/>
              <a:r>
                <a:rPr lang="en-US" sz="1400" b="1" baseline="0"/>
                <a:t> </a:t>
              </a:r>
              <a:r>
                <a:rPr lang="ru-RU" sz="1400" b="1" baseline="0"/>
                <a:t>7</a:t>
              </a:r>
            </a:p>
          </p:txBody>
        </p:sp>
        <p:sp>
          <p:nvSpPr>
            <p:cNvPr id="154654" name="Text Box 30"/>
            <p:cNvSpPr txBox="1">
              <a:spLocks noChangeArrowheads="1"/>
            </p:cNvSpPr>
            <p:nvPr/>
          </p:nvSpPr>
          <p:spPr bwMode="auto">
            <a:xfrm>
              <a:off x="2118" y="2381"/>
              <a:ext cx="152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400" b="1" baseline="0"/>
                <a:t>8</a:t>
              </a:r>
              <a:endParaRPr lang="ru-RU" baseline="0"/>
            </a:p>
          </p:txBody>
        </p:sp>
        <p:sp>
          <p:nvSpPr>
            <p:cNvPr id="154655" name="Text Box 31"/>
            <p:cNvSpPr txBox="1">
              <a:spLocks noChangeArrowheads="1"/>
            </p:cNvSpPr>
            <p:nvPr/>
          </p:nvSpPr>
          <p:spPr bwMode="auto">
            <a:xfrm>
              <a:off x="2232" y="1694"/>
              <a:ext cx="114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400" b="1" baseline="0"/>
                <a:t>9</a:t>
              </a:r>
              <a:endParaRPr lang="ru-RU" baseline="0"/>
            </a:p>
          </p:txBody>
        </p:sp>
        <p:sp>
          <p:nvSpPr>
            <p:cNvPr id="154656" name="Rectangle 32"/>
            <p:cNvSpPr>
              <a:spLocks noChangeArrowheads="1"/>
            </p:cNvSpPr>
            <p:nvPr/>
          </p:nvSpPr>
          <p:spPr bwMode="auto">
            <a:xfrm>
              <a:off x="1120" y="2228"/>
              <a:ext cx="101" cy="773"/>
            </a:xfrm>
            <a:prstGeom prst="rect">
              <a:avLst/>
            </a:prstGeom>
            <a:pattFill prst="pct30">
              <a:fgClr>
                <a:srgbClr val="000000"/>
              </a:fgClr>
              <a:bgClr>
                <a:srgbClr val="FFFFFF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57" name="Rectangle 33"/>
            <p:cNvSpPr>
              <a:spLocks noChangeArrowheads="1"/>
            </p:cNvSpPr>
            <p:nvPr/>
          </p:nvSpPr>
          <p:spPr bwMode="auto">
            <a:xfrm>
              <a:off x="761" y="2228"/>
              <a:ext cx="114" cy="773"/>
            </a:xfrm>
            <a:prstGeom prst="rect">
              <a:avLst/>
            </a:prstGeom>
            <a:pattFill prst="pct30">
              <a:fgClr>
                <a:srgbClr val="000000"/>
              </a:fgClr>
              <a:bgClr>
                <a:srgbClr val="FFFFFF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58" name="Oval 34"/>
            <p:cNvSpPr>
              <a:spLocks noChangeArrowheads="1"/>
            </p:cNvSpPr>
            <p:nvPr/>
          </p:nvSpPr>
          <p:spPr bwMode="auto">
            <a:xfrm>
              <a:off x="367" y="2495"/>
              <a:ext cx="228" cy="230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59" name="Line 35"/>
            <p:cNvSpPr>
              <a:spLocks noChangeShapeType="1"/>
            </p:cNvSpPr>
            <p:nvPr/>
          </p:nvSpPr>
          <p:spPr bwMode="auto">
            <a:xfrm flipV="1">
              <a:off x="921" y="1932"/>
              <a:ext cx="1" cy="2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60" name="AutoShape 36"/>
            <p:cNvSpPr>
              <a:spLocks noChangeShapeType="1"/>
            </p:cNvSpPr>
            <p:nvPr/>
          </p:nvSpPr>
          <p:spPr bwMode="auto">
            <a:xfrm rot="16200000" flipH="1" flipV="1">
              <a:off x="421" y="1993"/>
              <a:ext cx="566" cy="437"/>
            </a:xfrm>
            <a:prstGeom prst="bentConnector3">
              <a:avLst>
                <a:gd name="adj1" fmla="val -5"/>
              </a:avLst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61" name="Line 37"/>
            <p:cNvSpPr>
              <a:spLocks noChangeShapeType="1"/>
            </p:cNvSpPr>
            <p:nvPr/>
          </p:nvSpPr>
          <p:spPr bwMode="auto">
            <a:xfrm>
              <a:off x="1017" y="2914"/>
              <a:ext cx="0" cy="3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62" name="Line 38"/>
            <p:cNvSpPr>
              <a:spLocks noChangeShapeType="1"/>
            </p:cNvSpPr>
            <p:nvPr/>
          </p:nvSpPr>
          <p:spPr bwMode="auto">
            <a:xfrm>
              <a:off x="1054" y="2914"/>
              <a:ext cx="1" cy="7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63" name="Line 39"/>
            <p:cNvSpPr>
              <a:spLocks noChangeShapeType="1"/>
            </p:cNvSpPr>
            <p:nvPr/>
          </p:nvSpPr>
          <p:spPr bwMode="auto">
            <a:xfrm flipH="1">
              <a:off x="902" y="2990"/>
              <a:ext cx="152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64" name="Line 40"/>
            <p:cNvSpPr>
              <a:spLocks noChangeShapeType="1"/>
            </p:cNvSpPr>
            <p:nvPr/>
          </p:nvSpPr>
          <p:spPr bwMode="auto">
            <a:xfrm flipH="1">
              <a:off x="941" y="2951"/>
              <a:ext cx="7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65" name="Line 41"/>
            <p:cNvSpPr>
              <a:spLocks noChangeShapeType="1"/>
            </p:cNvSpPr>
            <p:nvPr/>
          </p:nvSpPr>
          <p:spPr bwMode="auto">
            <a:xfrm flipV="1">
              <a:off x="902" y="2219"/>
              <a:ext cx="1" cy="77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66" name="Line 42"/>
            <p:cNvSpPr>
              <a:spLocks noChangeShapeType="1"/>
            </p:cNvSpPr>
            <p:nvPr/>
          </p:nvSpPr>
          <p:spPr bwMode="auto">
            <a:xfrm flipV="1">
              <a:off x="941" y="2219"/>
              <a:ext cx="0" cy="73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67" name="Line 43"/>
            <p:cNvSpPr>
              <a:spLocks noChangeShapeType="1"/>
            </p:cNvSpPr>
            <p:nvPr/>
          </p:nvSpPr>
          <p:spPr bwMode="auto">
            <a:xfrm>
              <a:off x="902" y="2217"/>
              <a:ext cx="39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68" name="Rectangle 44"/>
            <p:cNvSpPr>
              <a:spLocks noChangeArrowheads="1"/>
            </p:cNvSpPr>
            <p:nvPr/>
          </p:nvSpPr>
          <p:spPr bwMode="auto">
            <a:xfrm>
              <a:off x="979" y="2228"/>
              <a:ext cx="114" cy="686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ru-RU" sz="1400" b="1" baseline="0"/>
            </a:p>
            <a:p>
              <a:pPr algn="ctr" eaLnBrk="1" hangingPunct="1"/>
              <a:r>
                <a:rPr lang="ru-RU" sz="1400" b="1" baseline="0"/>
                <a:t>3</a:t>
              </a:r>
              <a:endParaRPr lang="ru-RU" baseline="0"/>
            </a:p>
          </p:txBody>
        </p:sp>
        <p:sp>
          <p:nvSpPr>
            <p:cNvPr id="154669" name="Rectangle 45"/>
            <p:cNvSpPr>
              <a:spLocks noChangeArrowheads="1"/>
            </p:cNvSpPr>
            <p:nvPr/>
          </p:nvSpPr>
          <p:spPr bwMode="auto">
            <a:xfrm>
              <a:off x="979" y="2837"/>
              <a:ext cx="114" cy="38"/>
            </a:xfrm>
            <a:prstGeom prst="rect">
              <a:avLst/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70" name="Rectangle 46"/>
            <p:cNvSpPr>
              <a:spLocks noChangeArrowheads="1"/>
            </p:cNvSpPr>
            <p:nvPr/>
          </p:nvSpPr>
          <p:spPr bwMode="auto">
            <a:xfrm>
              <a:off x="979" y="2761"/>
              <a:ext cx="114" cy="76"/>
            </a:xfrm>
            <a:prstGeom prst="rect">
              <a:avLst/>
            </a:prstGeom>
            <a:pattFill prst="sphere">
              <a:fgClr>
                <a:srgbClr val="000000"/>
              </a:fgClr>
              <a:bgClr>
                <a:srgbClr val="FFFFFF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71" name="AutoShape 47"/>
            <p:cNvSpPr>
              <a:spLocks noChangeShapeType="1"/>
            </p:cNvSpPr>
            <p:nvPr/>
          </p:nvSpPr>
          <p:spPr bwMode="auto">
            <a:xfrm rot="5400000" flipV="1">
              <a:off x="1284" y="1976"/>
              <a:ext cx="118" cy="615"/>
            </a:xfrm>
            <a:prstGeom prst="bentConnector4">
              <a:avLst>
                <a:gd name="adj1" fmla="val -242912"/>
                <a:gd name="adj2" fmla="val 100273"/>
              </a:avLst>
            </a:prstGeom>
            <a:noFill/>
            <a:ln w="222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72" name="AutoShape 48"/>
            <p:cNvSpPr>
              <a:spLocks noChangeArrowheads="1"/>
            </p:cNvSpPr>
            <p:nvPr/>
          </p:nvSpPr>
          <p:spPr bwMode="auto">
            <a:xfrm rot="5400000">
              <a:off x="1457" y="1900"/>
              <a:ext cx="29" cy="76"/>
            </a:xfrm>
            <a:prstGeom prst="flowChartCollat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73" name="Line 49"/>
            <p:cNvSpPr>
              <a:spLocks noChangeShapeType="1"/>
            </p:cNvSpPr>
            <p:nvPr/>
          </p:nvSpPr>
          <p:spPr bwMode="auto">
            <a:xfrm flipV="1">
              <a:off x="1472" y="1885"/>
              <a:ext cx="1" cy="4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74" name="Line 50"/>
            <p:cNvSpPr>
              <a:spLocks noChangeShapeType="1"/>
            </p:cNvSpPr>
            <p:nvPr/>
          </p:nvSpPr>
          <p:spPr bwMode="auto">
            <a:xfrm>
              <a:off x="1434" y="1885"/>
              <a:ext cx="76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auto">
            <a:xfrm>
              <a:off x="1207" y="1885"/>
              <a:ext cx="94" cy="95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76" name="Line 52"/>
            <p:cNvSpPr>
              <a:spLocks noChangeShapeType="1"/>
            </p:cNvSpPr>
            <p:nvPr/>
          </p:nvSpPr>
          <p:spPr bwMode="auto">
            <a:xfrm flipV="1">
              <a:off x="1035" y="2076"/>
              <a:ext cx="0" cy="15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77" name="Line 53"/>
            <p:cNvSpPr>
              <a:spLocks noChangeShapeType="1"/>
            </p:cNvSpPr>
            <p:nvPr/>
          </p:nvSpPr>
          <p:spPr bwMode="auto">
            <a:xfrm flipV="1">
              <a:off x="485" y="2343"/>
              <a:ext cx="0" cy="15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78" name="Text Box 54"/>
            <p:cNvSpPr txBox="1">
              <a:spLocks noChangeArrowheads="1"/>
            </p:cNvSpPr>
            <p:nvPr/>
          </p:nvSpPr>
          <p:spPr bwMode="auto">
            <a:xfrm>
              <a:off x="441" y="2763"/>
              <a:ext cx="228" cy="1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1" hangingPunct="1"/>
              <a:r>
                <a:rPr lang="ru-RU" sz="1400" b="1" baseline="0"/>
                <a:t>1</a:t>
              </a:r>
            </a:p>
          </p:txBody>
        </p:sp>
        <p:sp>
          <p:nvSpPr>
            <p:cNvPr id="154679" name="Text Box 55"/>
            <p:cNvSpPr txBox="1">
              <a:spLocks noChangeArrowheads="1"/>
            </p:cNvSpPr>
            <p:nvPr/>
          </p:nvSpPr>
          <p:spPr bwMode="auto">
            <a:xfrm>
              <a:off x="599" y="2763"/>
              <a:ext cx="152" cy="1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1" hangingPunct="1"/>
              <a:r>
                <a:rPr lang="ru-RU" sz="1400" b="1" baseline="0"/>
                <a:t>2</a:t>
              </a:r>
            </a:p>
          </p:txBody>
        </p:sp>
        <p:sp>
          <p:nvSpPr>
            <p:cNvPr id="154680" name="Text Box 56"/>
            <p:cNvSpPr txBox="1">
              <a:spLocks noChangeArrowheads="1"/>
            </p:cNvSpPr>
            <p:nvPr/>
          </p:nvSpPr>
          <p:spPr bwMode="auto">
            <a:xfrm>
              <a:off x="1625" y="1439"/>
              <a:ext cx="531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ru-RU" sz="1200" b="1" baseline="0"/>
                <a:t>газ на анализ</a:t>
              </a:r>
              <a:endParaRPr lang="ru-RU" sz="1600" baseline="0"/>
            </a:p>
          </p:txBody>
        </p:sp>
        <p:sp>
          <p:nvSpPr>
            <p:cNvPr id="154681" name="Text Box 57"/>
            <p:cNvSpPr txBox="1">
              <a:spLocks noChangeArrowheads="1"/>
            </p:cNvSpPr>
            <p:nvPr/>
          </p:nvSpPr>
          <p:spPr bwMode="auto">
            <a:xfrm>
              <a:off x="669" y="3080"/>
              <a:ext cx="9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ru-RU" sz="1200" b="1" baseline="0"/>
                <a:t>УВ фракция</a:t>
              </a:r>
              <a:endParaRPr lang="en-US" sz="1200" b="1" baseline="0"/>
            </a:p>
            <a:p>
              <a:pPr algn="ctr" eaLnBrk="1" hangingPunct="1"/>
              <a:r>
                <a:rPr lang="ru-RU" sz="1200" b="1" baseline="0"/>
                <a:t>на анализ</a:t>
              </a:r>
              <a:endParaRPr lang="ru-RU" sz="1600" baseline="0"/>
            </a:p>
          </p:txBody>
        </p:sp>
        <p:sp>
          <p:nvSpPr>
            <p:cNvPr id="154682" name="Text Box 58"/>
            <p:cNvSpPr txBox="1">
              <a:spLocks noChangeArrowheads="1"/>
            </p:cNvSpPr>
            <p:nvPr/>
          </p:nvSpPr>
          <p:spPr bwMode="auto">
            <a:xfrm>
              <a:off x="1645" y="3220"/>
              <a:ext cx="49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200" b="1" baseline="0"/>
                <a:t>вода</a:t>
              </a:r>
              <a:endParaRPr lang="ru-RU" sz="1600" baseline="0"/>
            </a:p>
          </p:txBody>
        </p:sp>
        <p:sp>
          <p:nvSpPr>
            <p:cNvPr id="154683" name="Rectangle 59"/>
            <p:cNvSpPr>
              <a:spLocks noChangeArrowheads="1"/>
            </p:cNvSpPr>
            <p:nvPr/>
          </p:nvSpPr>
          <p:spPr bwMode="auto">
            <a:xfrm>
              <a:off x="2141" y="1521"/>
              <a:ext cx="147" cy="6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ru-RU" sz="1400" b="1" baseline="0"/>
                <a:t>.</a:t>
              </a:r>
              <a:endParaRPr lang="ru-RU" sz="1400" baseline="0"/>
            </a:p>
            <a:p>
              <a:pPr algn="ctr" eaLnBrk="1" hangingPunct="1"/>
              <a:r>
                <a:rPr lang="ru-RU" sz="1400" b="1" baseline="0"/>
                <a:t>.</a:t>
              </a:r>
              <a:endParaRPr lang="ru-RU" sz="1400" baseline="0"/>
            </a:p>
            <a:p>
              <a:pPr algn="ctr" eaLnBrk="1" hangingPunct="1"/>
              <a:r>
                <a:rPr lang="ru-RU" sz="1400" b="1" baseline="0"/>
                <a:t>.</a:t>
              </a:r>
              <a:endParaRPr lang="ru-RU" sz="1400" baseline="0"/>
            </a:p>
            <a:p>
              <a:pPr algn="ctr" eaLnBrk="1" hangingPunct="1"/>
              <a:r>
                <a:rPr lang="ru-RU" sz="1400" b="1" baseline="0"/>
                <a:t>.</a:t>
              </a:r>
            </a:p>
          </p:txBody>
        </p:sp>
      </p:grpSp>
      <p:sp>
        <p:nvSpPr>
          <p:cNvPr id="154685" name="Rectangle 61"/>
          <p:cNvSpPr>
            <a:spLocks noChangeArrowheads="1"/>
          </p:cNvSpPr>
          <p:nvPr/>
        </p:nvSpPr>
        <p:spPr bwMode="auto">
          <a:xfrm>
            <a:off x="357158" y="5572140"/>
            <a:ext cx="3506787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катализатор цеолитсодержащий</a:t>
            </a:r>
            <a:endParaRPr lang="en-US" sz="1400" b="1" baseline="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 размерами частиц 0,2 </a:t>
            </a:r>
            <a:r>
              <a:rPr lang="en-US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ru-RU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0,5 мкм</a:t>
            </a:r>
          </a:p>
          <a:p>
            <a:pPr eaLnBrk="1" hangingPunct="1">
              <a:buFontTx/>
              <a:buChar char="•"/>
            </a:pPr>
            <a:r>
              <a:rPr lang="en-US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давление – до 0,6 МПа</a:t>
            </a:r>
          </a:p>
          <a:p>
            <a:pPr eaLnBrk="1" hangingPunct="1">
              <a:buFontTx/>
              <a:buChar char="•"/>
            </a:pPr>
            <a:r>
              <a:rPr lang="ru-RU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температура 350-450</a:t>
            </a:r>
            <a:r>
              <a:rPr lang="en-US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en-US" sz="1400" b="1" baseline="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4922" name="Picture 298"/>
          <p:cNvPicPr>
            <a:picLocks noChangeAspect="1" noChangeArrowheads="1"/>
          </p:cNvPicPr>
          <p:nvPr/>
        </p:nvPicPr>
        <p:blipFill>
          <a:blip r:embed="rId4"/>
          <a:srcRect l="15088" t="5771" r="11316"/>
          <a:stretch>
            <a:fillRect/>
          </a:stretch>
        </p:blipFill>
        <p:spPr bwMode="auto">
          <a:xfrm>
            <a:off x="5796136" y="3254222"/>
            <a:ext cx="2336627" cy="1984518"/>
          </a:xfrm>
          <a:prstGeom prst="rect">
            <a:avLst/>
          </a:prstGeom>
          <a:noFill/>
          <a:ln w="15875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154923" name="Text Box 299"/>
          <p:cNvSpPr txBox="1">
            <a:spLocks noChangeArrowheads="1"/>
          </p:cNvSpPr>
          <p:nvPr/>
        </p:nvSpPr>
        <p:spPr bwMode="auto">
          <a:xfrm>
            <a:off x="4214810" y="5500702"/>
            <a:ext cx="450056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ru-RU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рений- или платиносодержащие катализаторы</a:t>
            </a:r>
          </a:p>
          <a:p>
            <a:pPr eaLnBrk="1" hangingPunct="1">
              <a:buFontTx/>
              <a:buChar char="•"/>
            </a:pPr>
            <a:r>
              <a:rPr lang="ru-RU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давление – до 10 МПа</a:t>
            </a:r>
          </a:p>
          <a:p>
            <a:pPr eaLnBrk="1" hangingPunct="1">
              <a:buFontTx/>
              <a:buChar char="•"/>
            </a:pPr>
            <a:r>
              <a:rPr lang="ru-RU" sz="1400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температура  – 250° С</a:t>
            </a:r>
          </a:p>
        </p:txBody>
      </p:sp>
      <p:sp>
        <p:nvSpPr>
          <p:cNvPr id="154924" name="Text Box 300"/>
          <p:cNvSpPr txBox="1">
            <a:spLocks noChangeArrowheads="1"/>
          </p:cNvSpPr>
          <p:nvPr/>
        </p:nvSpPr>
        <p:spPr bwMode="auto">
          <a:xfrm>
            <a:off x="4321174" y="2564903"/>
            <a:ext cx="40560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u="sng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 стадия:</a:t>
            </a:r>
            <a:r>
              <a:rPr lang="ru-RU" b="1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baseline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Гидрирование продуктов конверсии этанола</a:t>
            </a:r>
            <a:endParaRPr lang="ru-RU" b="1" baseline="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1571604" y="500042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6" name="Picture 8" descr="znak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" name="Номер слайда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445098"/>
            <a:ext cx="7502855" cy="1349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687" name="Picture 13" descr="LOG_CI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88" y="96838"/>
            <a:ext cx="15113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" name="Picture 8" descr="zna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23850" y="6645958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90550" y="534228"/>
            <a:ext cx="8229600" cy="857256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Физико-химические и эксплуатационные показатели образцов синтетического топлива из биосырья и природного газа, по ТТ ЦИАМ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955870"/>
              </p:ext>
            </p:extLst>
          </p:nvPr>
        </p:nvGraphicFramePr>
        <p:xfrm>
          <a:off x="323850" y="1124744"/>
          <a:ext cx="8064574" cy="4637304"/>
        </p:xfrm>
        <a:graphic>
          <a:graphicData uri="http://schemas.openxmlformats.org/drawingml/2006/table">
            <a:tbl>
              <a:tblPr/>
              <a:tblGrid>
                <a:gridCol w="408220"/>
                <a:gridCol w="4572032"/>
                <a:gridCol w="571503"/>
                <a:gridCol w="1144667"/>
                <a:gridCol w="1368152"/>
              </a:tblGrid>
              <a:tr h="520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Нормы ТТ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Фактические данные для топлив</a:t>
                      </a: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из биосырья</a:t>
                      </a: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из газа</a:t>
                      </a: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Плотность при 20</a:t>
                      </a:r>
                      <a:r>
                        <a:rPr lang="ru-RU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С, кг/м</a:t>
                      </a:r>
                      <a:r>
                        <a:rPr lang="ru-RU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 не менее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Фракционный состав: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а) температура начала перегонки, </a:t>
                      </a:r>
                      <a:r>
                        <a:rPr lang="ru-RU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С,не ниже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б) температура конца кипения, </a:t>
                      </a:r>
                      <a:r>
                        <a:rPr lang="ru-RU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С, не выше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Кинематическая вязкость, сСт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 минус 20</a:t>
                      </a:r>
                      <a:r>
                        <a:rPr lang="ru-RU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С, не более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 минус 40</a:t>
                      </a:r>
                      <a:r>
                        <a:rPr lang="ru-RU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С, не более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2,19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Низшая теплота сгорания,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кДж/кг,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менее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43120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43100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44050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Высота некоптящего пламени, мм,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менее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Кислотность, мг КОН на 100 см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топлива, не более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Температура вспышки, определяемая в закрытом тигле, </a:t>
                      </a:r>
                      <a:r>
                        <a:rPr lang="ru-RU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С, не ниже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Температура начала кристаллизации. 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С, не выше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-60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Ниже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-60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-58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Термоокислительная стабильность в статических условиях при 150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С, не более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а) концентрация осадка, мг на 100 см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топлива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б) концентрация растворимых смол, мг на 100 см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топлива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в) концентрация нерастворимых смол, мг на 100 см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топлива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Массовая доля ароматических углеводородов, %, не более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Концентрация фактических смол, мг на 100 см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топлива, не более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Массовая доля общей серы, %,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более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0,0042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Массовая доля меркаптановой серы, %, не более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5861120"/>
            <a:ext cx="8429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Полученные опытные образцы синтетического авиакеросина полностью соответствуют требованиям, предъявляемым к товарному топливу РТ (ГОСТ 10227-86), за исключением показателя «Температура вспышки», определяемая в закрытом тигле» для образца, полученного из биосырья.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DB661-A6B8-4ADD-ACE6-E7571378265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0" y="500042"/>
            <a:ext cx="899795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Эксплуатационные свойства 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синтетического топлива</a:t>
            </a:r>
            <a:endParaRPr lang="ru-RU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97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149" name="Text Box 101"/>
          <p:cNvSpPr txBox="1">
            <a:spLocks noChangeArrowheads="1"/>
          </p:cNvSpPr>
          <p:nvPr/>
        </p:nvSpPr>
        <p:spPr bwMode="auto">
          <a:xfrm>
            <a:off x="250825" y="836613"/>
            <a:ext cx="8713788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     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Эксплуатационные свойства                                      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норма                       образец                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образец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для ТС-1/РТ             из биоэтанола           из газа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Термоокислительная</a:t>
            </a: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стабильность: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- контрольная температура испытания</a:t>
            </a:r>
            <a:r>
              <a:rPr lang="ru-RU" sz="12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,°C</a:t>
            </a: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не ниже            260/275                           275                         300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- перепад давления на фильтре, мм </a:t>
            </a:r>
            <a:r>
              <a:rPr lang="ru-RU" sz="1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не более                   25                                    0                             0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- отложения на трубке, баллы, менее                                            3                                     1</a:t>
            </a:r>
            <a:r>
              <a:rPr lang="ru-RU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1                                                   </a:t>
            </a:r>
            <a:endParaRPr lang="ru-RU" sz="1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Противоизносные свойства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установке УПС-01М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- обобщенный показатель </a:t>
            </a:r>
            <a:r>
              <a:rPr lang="ru-RU" sz="1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противоизносных</a:t>
            </a:r>
            <a:endParaRPr lang="ru-RU" sz="12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свойств К, % , не менее                                                                - / 95                             190                          172                         </a:t>
            </a:r>
            <a:r>
              <a:rPr lang="ru-RU" sz="1200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u="sng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на установке ПСТ-2 </a:t>
            </a:r>
            <a:r>
              <a:rPr lang="ru-RU" sz="1200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(данные 25 </a:t>
            </a:r>
            <a:r>
              <a:rPr lang="ru-RU" sz="1200" b="1" u="sng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ГосНИИ</a:t>
            </a:r>
            <a:r>
              <a:rPr lang="ru-RU" sz="1200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- показатель износа, </a:t>
            </a:r>
            <a:r>
              <a:rPr lang="ru-RU" sz="1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у.е</a:t>
            </a: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не более 60                         -                            25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Люминометрическое</a:t>
            </a: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число                                                        не ниже 50                        -                             110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4. Коррозионная активность в условиях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конденсации воды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- потеря массы образца стали Ст-3, мг/м</a:t>
            </a:r>
            <a:r>
              <a:rPr lang="ru-RU" sz="1200" b="1" baseline="30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                                              </a:t>
            </a: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 более 8                         2.3                          1.5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- потеря массы образца бронзы ВБ-23НЦ, мг/м</a:t>
            </a:r>
            <a:r>
              <a:rPr lang="ru-RU" sz="1200" b="1" baseline="30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                </a:t>
            </a: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не более 8                         3.2                           2,1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5. Воздействие на резины, по методу ЦИАМ: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- условная прочность, кгс/см</a:t>
            </a:r>
            <a:r>
              <a:rPr lang="ru-RU" sz="1200" b="1" baseline="30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                                                                               </a:t>
            </a: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 менее 85                       95                          115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- относительное удлинение, %                                                    не менее 100                    105                         136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6. Воздействие на </a:t>
            </a:r>
            <a:r>
              <a:rPr lang="ru-RU" sz="1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тиоколовый</a:t>
            </a: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герметик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- изменение твердости по </a:t>
            </a:r>
            <a:r>
              <a:rPr lang="ru-RU" sz="1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Шору</a:t>
            </a:r>
            <a:r>
              <a:rPr lang="ru-RU" sz="1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%                                            не менее 80                      95                            96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7" name="Line 102"/>
          <p:cNvSpPr>
            <a:spLocks noChangeShapeType="1"/>
          </p:cNvSpPr>
          <p:nvPr/>
        </p:nvSpPr>
        <p:spPr bwMode="auto">
          <a:xfrm>
            <a:off x="395288" y="1268413"/>
            <a:ext cx="8281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571604" y="500042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1" name="Picture 8" descr="znak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97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571604" y="500042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1" name="Picture 8" descr="znak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692696"/>
            <a:ext cx="6384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Авиационное сконденсированное топливо АСКТ</a:t>
            </a:r>
          </a:p>
        </p:txBody>
      </p:sp>
      <p:graphicFrame>
        <p:nvGraphicFramePr>
          <p:cNvPr id="1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253771"/>
              </p:ext>
            </p:extLst>
          </p:nvPr>
        </p:nvGraphicFramePr>
        <p:xfrm>
          <a:off x="107504" y="3248182"/>
          <a:ext cx="5217889" cy="2548236"/>
        </p:xfrm>
        <a:graphic>
          <a:graphicData uri="http://schemas.openxmlformats.org/drawingml/2006/table">
            <a:tbl>
              <a:tblPr/>
              <a:tblGrid>
                <a:gridCol w="2913633"/>
                <a:gridCol w="1296144"/>
                <a:gridCol w="1008112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Физико-химические свойства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АСКТ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ТС-1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Плотность, кг/м</a:t>
                      </a:r>
                      <a:r>
                        <a:rPr kumimoji="0" lang="ru-RU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655 - 6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 775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Теплота сгорания, кДж/кг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 – 45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43200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Гетероатомные соединения, % масс.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Мех. примеси, % масс.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отсут.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0,0002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Свободная вода, % масс.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отсут.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Ароматические углеводороды, % масс.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отсут.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●Температура застывания,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-60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Себестоимость, в долях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3 - 4</a:t>
                      </a: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40"/>
          <p:cNvSpPr>
            <a:spLocks noChangeArrowheads="1"/>
          </p:cNvSpPr>
          <p:nvPr/>
        </p:nvSpPr>
        <p:spPr bwMode="auto">
          <a:xfrm>
            <a:off x="5311645" y="3285565"/>
            <a:ext cx="383235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● Теплота сгорания на 5% выше, чем у </a:t>
            </a:r>
            <a:endParaRPr lang="ru-RU" sz="1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ТС-1</a:t>
            </a: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● Плотность меньше на 11-15%, чем у ТС-1.</a:t>
            </a:r>
          </a:p>
          <a:p>
            <a:pPr>
              <a:defRPr/>
            </a:pP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● Высокая </a:t>
            </a:r>
            <a:r>
              <a:rPr lang="ru-RU" sz="1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термоокислительная</a:t>
            </a: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стабильность.</a:t>
            </a:r>
          </a:p>
          <a:p>
            <a:pPr>
              <a:defRPr/>
            </a:pP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● Отсутствие </a:t>
            </a:r>
            <a:r>
              <a:rPr lang="ru-RU" sz="1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коксоотложений</a:t>
            </a: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при </a:t>
            </a:r>
            <a:endParaRPr lang="ru-RU" sz="1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высокотемпературном </a:t>
            </a: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нагреве.</a:t>
            </a:r>
          </a:p>
          <a:p>
            <a:pPr>
              <a:defRPr/>
            </a:pP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● Нет дымления при сгорании.</a:t>
            </a:r>
          </a:p>
          <a:p>
            <a:pPr>
              <a:defRPr/>
            </a:pP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● Экологически более чистое топливо.</a:t>
            </a:r>
          </a:p>
          <a:p>
            <a:pPr>
              <a:defRPr/>
            </a:pP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● Себестоимость в 3 – 4 раза </a:t>
            </a:r>
          </a:p>
          <a:p>
            <a:pPr>
              <a:defRPr/>
            </a:pPr>
            <a:r>
              <a:rPr lang="ru-RU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меньше</a:t>
            </a:r>
            <a:r>
              <a:rPr lang="ru-RU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чем ТС-1.</a:t>
            </a:r>
          </a:p>
          <a:p>
            <a:pPr>
              <a:defRPr/>
            </a:pPr>
            <a:endParaRPr lang="ru-RU" sz="1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412776"/>
            <a:ext cx="4457700" cy="16192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487056" y="1057687"/>
            <a:ext cx="5929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АСКТ – смесь углеводородных компонентов (патент РФ №2458101)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865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03" y="0"/>
            <a:ext cx="9312706" cy="69793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Arial" pitchFamily="34" charset="0"/>
            </a:endParaRPr>
          </a:p>
        </p:txBody>
      </p:sp>
      <p:pic>
        <p:nvPicPr>
          <p:cNvPr id="16389" name="Picture 3" descr="LOG_CIAM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142875"/>
            <a:ext cx="1801812" cy="428625"/>
          </a:xfrm>
        </p:spPr>
      </p:pic>
      <p:sp>
        <p:nvSpPr>
          <p:cNvPr id="326664" name="Rectangle 3"/>
          <p:cNvSpPr>
            <a:spLocks noChangeArrowheads="1"/>
          </p:cNvSpPr>
          <p:nvPr/>
        </p:nvSpPr>
        <p:spPr bwMode="auto">
          <a:xfrm>
            <a:off x="0" y="785814"/>
            <a:ext cx="9286875" cy="344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	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НИР «Новизна»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Разработаны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ТТ на доработку авиационного поршневого двигателя-демонстратора 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двухтопливный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вариант с новой системой управления  (разработка электронной системы управления, ее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опробация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 модельном стенде и  на экспериментальном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двигателе-демонстраторе).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Определен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оптимальный состав топлива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н-пентан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b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200" b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–58% </a:t>
            </a:r>
            <a:r>
              <a:rPr lang="ru-RU" sz="1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мас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н-гексана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b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200" b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– 24%, </a:t>
            </a:r>
            <a:r>
              <a:rPr lang="ru-RU" sz="1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н-гептана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b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200" b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1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– 18%. 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n-lt"/>
              </a:rPr>
              <a:t>      </a:t>
            </a:r>
            <a:r>
              <a:rPr lang="ru-RU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u="sng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двухтопливных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летательных аппаратов-демонстраторов, использующих в качестве топлива сжиженный газ пропан-бутанового ряда и традиционное авиационное топливо. Концепция основана на модификации вертолетов и самолетов местной и региональной авиации с дополнительными топливными баками, размещаемыми под крылом (самолеты типа ЛМС-19, Ан-28), под фюзеляжем (самолеты типа Ан-2) и по бокам фюзеляжа (вертолет типа Ми-8).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Обосновано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создание демонстраторов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двухтопливной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технологии: вертолета на базе  Ми-8МТВ с двигателем типа ТВ3-117 (ВК-2500) и самолета на базе  Ан-2 с двигателем типа АШ-62.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Разработана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модификация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двухтопливного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поршневого четырехцилиндрового авиационного двигателя-демонстратора, работающего на сжиженном газе пропан-бутанового ряда и традиционном топливе. Экспериментальные исследования подтвердили возможность достижения равных мощностей на различных режимах работы двигателя-демонстратора при использовании традиционного топлива и сжиженного газа пропан-бутанового ряда.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качестве пригодных для применения на вертолете семейства Ми-8 газотурбинного двигателя-демонстратора следует разработать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двухтопливный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 двигатель-демонстратор типа ВК-2500, для применения на самолетах – поршневые авиадвигатели-демонстраторы типа АШ-62ИР и ПД-1400.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Оптимизированная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под применение в авиации композиция сжиженного газа пропан-бутанового ряда – топливо АСКТ,  по результатам квалификационных испытаний допущено к этапу стендовых испытаний на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двухтопливных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газотурбинном и поршневом двигателях-демонстраторах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	</a:t>
            </a:r>
            <a:endParaRPr lang="ru-RU" sz="1400" b="1" dirty="0">
              <a:solidFill>
                <a:srgbClr val="0000CC"/>
              </a:solidFill>
              <a:latin typeface="+mn-lt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        </a:t>
            </a:r>
            <a:endParaRPr lang="ru-RU" sz="1400" b="1" dirty="0">
              <a:latin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ru-RU" sz="1400" b="1" dirty="0">
                <a:latin typeface="Arial" pitchFamily="34" charset="0"/>
              </a:rPr>
              <a:t>            </a:t>
            </a:r>
          </a:p>
          <a:p>
            <a:pPr>
              <a:spcBef>
                <a:spcPct val="20000"/>
              </a:spcBef>
              <a:defRPr/>
            </a:pPr>
            <a:endParaRPr lang="ru-RU" sz="1400" b="1" dirty="0"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           </a:t>
            </a:r>
            <a:endParaRPr lang="ru-RU" sz="16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accent2"/>
              </a:solidFill>
              <a:latin typeface="+mn-lt"/>
              <a:cs typeface="Arial" pitchFamily="34" charset="0"/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/>
                </a:solidFill>
                <a:latin typeface="+mn-lt"/>
                <a:cs typeface="Arial" pitchFamily="34" charset="0"/>
              </a:rPr>
              <a:t>               </a:t>
            </a:r>
            <a:r>
              <a:rPr lang="ru-RU" sz="1400" b="1" dirty="0">
                <a:latin typeface="+mn-lt"/>
              </a:rPr>
              <a:t>  </a:t>
            </a:r>
            <a:endParaRPr lang="ru-RU" sz="1400" b="1" dirty="0">
              <a:solidFill>
                <a:schemeClr val="accent2"/>
              </a:solidFill>
              <a:latin typeface="+mn-lt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/>
                </a:solidFill>
                <a:latin typeface="+mn-lt"/>
                <a:cs typeface="Arial" pitchFamily="34" charset="0"/>
              </a:rPr>
              <a:t>                           </a:t>
            </a:r>
          </a:p>
        </p:txBody>
      </p:sp>
      <p:sp>
        <p:nvSpPr>
          <p:cNvPr id="326670" name="Rectangle 14"/>
          <p:cNvSpPr>
            <a:spLocks noChangeArrowheads="1"/>
          </p:cNvSpPr>
          <p:nvPr/>
        </p:nvSpPr>
        <p:spPr bwMode="auto">
          <a:xfrm>
            <a:off x="2357438" y="0"/>
            <a:ext cx="6786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Создание и применение  альтернативных газовых топлив для авиационных ГТД и ПД</a:t>
            </a:r>
            <a:endParaRPr lang="ru-RU" b="1" dirty="0">
              <a:solidFill>
                <a:srgbClr val="B1EDE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>
            <a:off x="1857375" y="642938"/>
            <a:ext cx="7056438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6393" name="Picture 12" descr="парето_С5_С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62" y="2377868"/>
            <a:ext cx="2000250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Rectangle 35"/>
          <p:cNvSpPr>
            <a:spLocks noChangeArrowheads="1"/>
          </p:cNvSpPr>
          <p:nvPr/>
        </p:nvSpPr>
        <p:spPr bwMode="auto">
          <a:xfrm>
            <a:off x="5030662" y="1993472"/>
            <a:ext cx="3357563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 u="sng" dirty="0">
                <a:latin typeface="Times New Roman" pitchFamily="18" charset="0"/>
              </a:rPr>
              <a:t>Оптимизация состава топлива</a:t>
            </a:r>
          </a:p>
        </p:txBody>
      </p:sp>
      <p:sp>
        <p:nvSpPr>
          <p:cNvPr id="16395" name="Rectangle 32"/>
          <p:cNvSpPr>
            <a:spLocks noChangeArrowheads="1"/>
          </p:cNvSpPr>
          <p:nvPr/>
        </p:nvSpPr>
        <p:spPr bwMode="auto">
          <a:xfrm>
            <a:off x="2260247" y="2246388"/>
            <a:ext cx="230505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200" b="1" u="sng" dirty="0">
                <a:solidFill>
                  <a:schemeClr val="hlink"/>
                </a:solidFill>
                <a:latin typeface="Times New Roman" pitchFamily="18" charset="0"/>
              </a:rPr>
              <a:t>Критерий: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0" hangingPunct="0"/>
            <a:r>
              <a:rPr lang="ru-RU" sz="1200" b="1" dirty="0">
                <a:latin typeface="Times New Roman" pitchFamily="18" charset="0"/>
              </a:rPr>
              <a:t>Максимум массовой теплоты сгорания</a:t>
            </a:r>
          </a:p>
        </p:txBody>
      </p:sp>
      <p:sp>
        <p:nvSpPr>
          <p:cNvPr id="16396" name="Rectangle 33"/>
          <p:cNvSpPr>
            <a:spLocks noChangeArrowheads="1"/>
          </p:cNvSpPr>
          <p:nvPr/>
        </p:nvSpPr>
        <p:spPr bwMode="auto">
          <a:xfrm>
            <a:off x="2425500" y="2780928"/>
            <a:ext cx="2087562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200" b="1" u="sng" dirty="0">
                <a:solidFill>
                  <a:srgbClr val="0000FF"/>
                </a:solidFill>
                <a:latin typeface="Times New Roman" pitchFamily="18" charset="0"/>
              </a:rPr>
              <a:t>Варьируемые </a:t>
            </a:r>
            <a:r>
              <a:rPr lang="ru-RU" sz="1200" b="1" u="sng" dirty="0" smtClean="0">
                <a:solidFill>
                  <a:srgbClr val="0000FF"/>
                </a:solidFill>
                <a:latin typeface="Times New Roman" pitchFamily="18" charset="0"/>
              </a:rPr>
              <a:t>переменные:</a:t>
            </a:r>
          </a:p>
          <a:p>
            <a:pPr algn="ctr" eaLnBrk="0" hangingPunct="0"/>
            <a:r>
              <a:rPr lang="ru-RU" sz="1200" b="1" dirty="0" smtClean="0">
                <a:latin typeface="Times New Roman" pitchFamily="18" charset="0"/>
              </a:rPr>
              <a:t>Долевой </a:t>
            </a:r>
            <a:r>
              <a:rPr lang="ru-RU" sz="1200" b="1" dirty="0">
                <a:latin typeface="Times New Roman" pitchFamily="18" charset="0"/>
              </a:rPr>
              <a:t>состав топлива </a:t>
            </a:r>
            <a:endParaRPr lang="ru-RU" sz="1200" b="1" dirty="0" smtClean="0">
              <a:latin typeface="Times New Roman" pitchFamily="18" charset="0"/>
            </a:endParaRPr>
          </a:p>
          <a:p>
            <a:pPr algn="ctr" eaLnBrk="0" hangingPunct="0"/>
            <a:r>
              <a:rPr lang="ru-RU" sz="1200" b="1" dirty="0" smtClean="0">
                <a:latin typeface="Times New Roman" pitchFamily="18" charset="0"/>
              </a:rPr>
              <a:t>н-</a:t>
            </a:r>
            <a:r>
              <a:rPr lang="en-US" sz="1200" b="1" dirty="0">
                <a:latin typeface="Times New Roman" pitchFamily="18" charset="0"/>
              </a:rPr>
              <a:t>C</a:t>
            </a:r>
            <a:r>
              <a:rPr lang="ru-RU" sz="1200" b="1" baseline="-25000" dirty="0">
                <a:latin typeface="Times New Roman" pitchFamily="18" charset="0"/>
              </a:rPr>
              <a:t>5</a:t>
            </a:r>
            <a:r>
              <a:rPr lang="en-US" sz="1200" b="1" dirty="0">
                <a:latin typeface="Times New Roman" pitchFamily="18" charset="0"/>
              </a:rPr>
              <a:t>H</a:t>
            </a:r>
            <a:r>
              <a:rPr lang="ru-RU" sz="1200" b="1" baseline="-25000" dirty="0">
                <a:latin typeface="Times New Roman" pitchFamily="18" charset="0"/>
              </a:rPr>
              <a:t>12</a:t>
            </a:r>
            <a:r>
              <a:rPr lang="en-US" sz="1200" b="1" dirty="0">
                <a:latin typeface="Times New Roman" pitchFamily="18" charset="0"/>
              </a:rPr>
              <a:t>,</a:t>
            </a:r>
            <a:r>
              <a:rPr lang="ru-RU" sz="1200" b="1" dirty="0">
                <a:latin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</a:rPr>
              <a:t>н-</a:t>
            </a:r>
            <a:r>
              <a:rPr lang="en-US" sz="1200" b="1" dirty="0">
                <a:latin typeface="Times New Roman" pitchFamily="18" charset="0"/>
              </a:rPr>
              <a:t>C</a:t>
            </a:r>
            <a:r>
              <a:rPr lang="ru-RU" sz="1200" b="1" baseline="-25000" dirty="0">
                <a:latin typeface="Times New Roman" pitchFamily="18" charset="0"/>
              </a:rPr>
              <a:t>6</a:t>
            </a:r>
            <a:r>
              <a:rPr lang="en-US" sz="1200" b="1" dirty="0">
                <a:latin typeface="Times New Roman" pitchFamily="18" charset="0"/>
              </a:rPr>
              <a:t>H</a:t>
            </a:r>
            <a:r>
              <a:rPr lang="ru-RU" sz="1200" b="1" baseline="-25000" dirty="0">
                <a:latin typeface="Times New Roman" pitchFamily="18" charset="0"/>
              </a:rPr>
              <a:t>14</a:t>
            </a:r>
            <a:r>
              <a:rPr lang="en-US" sz="1200" b="1" dirty="0">
                <a:latin typeface="Times New Roman" pitchFamily="18" charset="0"/>
              </a:rPr>
              <a:t>,</a:t>
            </a:r>
            <a:r>
              <a:rPr lang="ru-RU" sz="1200" b="1" dirty="0">
                <a:latin typeface="Times New Roman" pitchFamily="18" charset="0"/>
              </a:rPr>
              <a:t> н-</a:t>
            </a:r>
            <a:r>
              <a:rPr lang="en-US" sz="1200" b="1" dirty="0">
                <a:latin typeface="Times New Roman" pitchFamily="18" charset="0"/>
              </a:rPr>
              <a:t>C</a:t>
            </a:r>
            <a:r>
              <a:rPr lang="ru-RU" sz="1200" b="1" baseline="-25000" dirty="0">
                <a:latin typeface="Times New Roman" pitchFamily="18" charset="0"/>
              </a:rPr>
              <a:t>7</a:t>
            </a:r>
            <a:r>
              <a:rPr lang="en-US" sz="1200" b="1" dirty="0">
                <a:latin typeface="Times New Roman" pitchFamily="18" charset="0"/>
              </a:rPr>
              <a:t>H</a:t>
            </a:r>
            <a:r>
              <a:rPr lang="ru-RU" sz="1200" b="1" baseline="-25000" dirty="0">
                <a:latin typeface="Times New Roman" pitchFamily="18" charset="0"/>
              </a:rPr>
              <a:t>16</a:t>
            </a:r>
          </a:p>
        </p:txBody>
      </p:sp>
      <p:sp>
        <p:nvSpPr>
          <p:cNvPr id="16397" name="Rectangle 34"/>
          <p:cNvSpPr>
            <a:spLocks noChangeArrowheads="1"/>
          </p:cNvSpPr>
          <p:nvPr/>
        </p:nvSpPr>
        <p:spPr bwMode="auto">
          <a:xfrm>
            <a:off x="2373072" y="3305761"/>
            <a:ext cx="2159000" cy="88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200" b="1" u="sng" dirty="0">
                <a:solidFill>
                  <a:schemeClr val="hlink"/>
                </a:solidFill>
                <a:latin typeface="Times New Roman" pitchFamily="18" charset="0"/>
              </a:rPr>
              <a:t>Ограничивающие </a:t>
            </a:r>
          </a:p>
          <a:p>
            <a:pPr algn="ctr" eaLnBrk="0" hangingPunct="0"/>
            <a:r>
              <a:rPr lang="ru-RU" sz="1200" b="1" u="sng" dirty="0" smtClean="0">
                <a:solidFill>
                  <a:schemeClr val="hlink"/>
                </a:solidFill>
                <a:latin typeface="Times New Roman" pitchFamily="18" charset="0"/>
              </a:rPr>
              <a:t>параметры:</a:t>
            </a:r>
          </a:p>
          <a:p>
            <a:pPr algn="ctr" eaLnBrk="0" hangingPunct="0"/>
            <a:r>
              <a:rPr lang="ru-RU" sz="1200" b="1" dirty="0" smtClean="0">
                <a:latin typeface="Times New Roman" pitchFamily="18" charset="0"/>
              </a:rPr>
              <a:t>жидкое </a:t>
            </a:r>
            <a:r>
              <a:rPr lang="ru-RU" sz="1200" b="1" dirty="0">
                <a:latin typeface="Times New Roman" pitchFamily="18" charset="0"/>
              </a:rPr>
              <a:t>состояние</a:t>
            </a:r>
          </a:p>
          <a:p>
            <a:pPr eaLnBrk="0" hangingPunct="0">
              <a:lnSpc>
                <a:spcPct val="115000"/>
              </a:lnSpc>
              <a:buFont typeface="Wingdings" pitchFamily="2" charset="2"/>
              <a:buNone/>
            </a:pPr>
            <a:r>
              <a:rPr lang="ru-RU" sz="1200" b="1" dirty="0">
                <a:latin typeface="Times New Roman" pitchFamily="18" charset="0"/>
              </a:rPr>
              <a:t>     компонентов смеси</a:t>
            </a:r>
          </a:p>
        </p:txBody>
      </p:sp>
      <p:sp>
        <p:nvSpPr>
          <p:cNvPr id="16398" name="Прямоугольник 13"/>
          <p:cNvSpPr>
            <a:spLocks noChangeArrowheads="1"/>
          </p:cNvSpPr>
          <p:nvPr/>
        </p:nvSpPr>
        <p:spPr bwMode="auto">
          <a:xfrm>
            <a:off x="22803" y="2004702"/>
            <a:ext cx="30003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100" b="1" dirty="0">
                <a:latin typeface="Times New Roman" pitchFamily="18" charset="0"/>
              </a:rPr>
              <a:t>Множество Парето оптимальных составов </a:t>
            </a:r>
          </a:p>
          <a:p>
            <a:r>
              <a:rPr lang="ru-RU" sz="1100" b="1" dirty="0">
                <a:latin typeface="Times New Roman" pitchFamily="18" charset="0"/>
              </a:rPr>
              <a:t>по объемной и массовой </a:t>
            </a:r>
            <a:r>
              <a:rPr lang="ru-RU" sz="1100" b="1" dirty="0" err="1">
                <a:latin typeface="Times New Roman" pitchFamily="18" charset="0"/>
              </a:rPr>
              <a:t>теплотам</a:t>
            </a:r>
            <a:r>
              <a:rPr lang="ru-RU" sz="1100" b="1" dirty="0">
                <a:latin typeface="Times New Roman" pitchFamily="18" charset="0"/>
              </a:rPr>
              <a:t> сгорания</a:t>
            </a:r>
            <a:endParaRPr lang="ru-RU" sz="1100" b="1" dirty="0">
              <a:latin typeface="Calibri" pitchFamily="34" charset="0"/>
            </a:endParaRPr>
          </a:p>
        </p:txBody>
      </p:sp>
      <p:pic>
        <p:nvPicPr>
          <p:cNvPr id="1639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062" y="2249584"/>
            <a:ext cx="470693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2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667" name="Picture 8" descr="zna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1668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41670" name="Picture 6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</p:spPr>
      </p:pic>
      <p:sp>
        <p:nvSpPr>
          <p:cNvPr id="241671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9123" y="1052736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рубежом,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СПК из угля и природного  газа вырабатываются в промышленном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масштабе.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ыпущены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спецификации ASTM D 7566 и DEF STAN 91-91 с изменением  на топливо для  авиационных ГТД, содержащее синтезированные углеводороды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разработанные лабораторные регламенты изготовления опытных образцов синтетического реактивного топлива могут быть взяты за основу для разработки технологий промышленного производства синтетического реактивного топлива из угля, природного газа,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биоэтанола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Основываясь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полученных результатах по физико-химическим и эксплуатационным показателям опытных образцов СЖТ, показано, что реактивное топливо, синтезированное на основе разработанных технологий с введением в него антиокислительной и противоизносной присадок, возможно применять в авиатехнике с газотурбинными двигателями   как индивидуально, так и в смеси с товарными реактивными топливами из нефтяного сырья. </a:t>
            </a:r>
          </a:p>
          <a:p>
            <a:pPr algn="just"/>
            <a:r>
              <a:rPr lang="ru-RU" dirty="0" smtClean="0"/>
              <a:t>	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544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15113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804" y="728514"/>
            <a:ext cx="7059613" cy="2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733256"/>
            <a:ext cx="592137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84" y="6669360"/>
            <a:ext cx="8004175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5188" y="1196751"/>
            <a:ext cx="88295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обеспечение создания и внедрения синтетических жидких углеводородных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топлив из ненефтяного сырья для авиационных ГТД и ПД необходимо: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Разработать технико-экономические обоснования реализации проектов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СЖТ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опытной эксплуатации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двигателей.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научно обоснованные технические требования на СЖТ.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Исследовать физико-химические и эксплуатационные свойства опытных образцов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СЖТ и разработать рекомендации по оптимальной рецептуре.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 опытно-промышленные технологии получения СЖТ из ненефтяного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ырья.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испытания авиадвигателей на СЖТ для допуска к применению на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виатехнике.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Для допуска к применению на авиатехнике сжиженных газовых топлив,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ополнительно, необходимо проведение работ по доработке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узлов и агрегатов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виадвигателей при их эксплуатации на СГТ.</a:t>
            </a:r>
          </a:p>
          <a:p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340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1143000"/>
            <a:ext cx="51181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667" name="Picture 8" descr="zna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1668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0"/>
            <a:ext cx="9144000" cy="571500"/>
          </a:xfrm>
          <a:noFill/>
        </p:spPr>
        <p:txBody>
          <a:bodyPr/>
          <a:lstStyle/>
          <a:p>
            <a:pPr defTabSz="957263"/>
            <a:r>
              <a:rPr lang="ru-RU" sz="2800" b="1">
                <a:solidFill>
                  <a:srgbClr val="3333CC"/>
                </a:solidFill>
              </a:rPr>
              <a:t>СПАСИБО ЗА ВНИМАНИЕ</a:t>
            </a:r>
          </a:p>
        </p:txBody>
      </p:sp>
      <p:pic>
        <p:nvPicPr>
          <p:cNvPr id="241670" name="Picture 6" descr="LOG_CIA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</p:spPr>
      </p:pic>
      <p:sp>
        <p:nvSpPr>
          <p:cNvPr id="241671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6182" y="3429000"/>
            <a:ext cx="8001056" cy="27146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XTL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используются для преобразования различного углеродосодержащего сырья (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газ, уголь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биомасса) в жидкие углеводороды. К технологии XTL относят GTL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gas-to-liquid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«газ в жидкость»), CTL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coal-to-liquid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«уголь в жидкость»), BTL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biomass-to-liquid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«биомасса в жидкость»)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Мольное отношение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содержания водорода к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углероду Н/С составляет для угля - 0,8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сырой нефти - 1,3-1,9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для бензина и дизельного топлива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преобразовать уголь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жидкое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топливо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ввести в его структуру недостающий водород.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Промышленно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можно осуществить методом прямого (гидрогенизация) или непрямого (газификация) ожижения.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Взаимодействие природного газа с кислородом позволяет получить синтез-газ  с последующим превращением синтез-газа в синтез-нефть (в большинстве представленных на рынке процессов на данном этапе используется синтез Фишера –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Тропша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LOG_CI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8" name="Picture 8" descr="zna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6303963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928670"/>
            <a:ext cx="4329114" cy="471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Физико-химические свойства СПК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378629"/>
              </p:ext>
            </p:extLst>
          </p:nvPr>
        </p:nvGraphicFramePr>
        <p:xfrm>
          <a:off x="1643042" y="1500174"/>
          <a:ext cx="5786478" cy="3528590"/>
        </p:xfrm>
        <a:graphic>
          <a:graphicData uri="http://schemas.openxmlformats.org/drawingml/2006/table">
            <a:tbl>
              <a:tblPr/>
              <a:tblGrid>
                <a:gridCol w="3418937"/>
                <a:gridCol w="2367541"/>
              </a:tblGrid>
              <a:tr h="403415">
                <a:tc>
                  <a:txBody>
                    <a:bodyPr/>
                    <a:lstStyle/>
                    <a:p>
                      <a:pPr marR="83883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6468" marR="66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3883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Фактическое значение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490"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Плотность 20°C, </a:t>
                      </a:r>
                      <a:r>
                        <a:rPr lang="ru-RU" sz="10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кг/м3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4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760 - 775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Ароматические углеводороды, % об.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серы,</a:t>
                      </a:r>
                      <a:r>
                        <a:rPr lang="ru-RU" sz="1100" spc="-3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spc="-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ppm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1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   10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Температура </a:t>
                      </a:r>
                      <a:r>
                        <a:rPr lang="ru-RU" sz="1100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вспышки, °C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42 - 57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Температура замерзания</a:t>
                      </a:r>
                      <a:r>
                        <a:rPr lang="ru-RU" sz="1100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°C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8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  </a:t>
                      </a:r>
                      <a:r>
                        <a:rPr lang="ru-RU" sz="1100" spc="-8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- 60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Вязкость </a:t>
                      </a:r>
                      <a:r>
                        <a:rPr lang="ru-RU" sz="1100" spc="-2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кинематическая при </a:t>
                      </a:r>
                      <a:r>
                        <a:rPr lang="ru-RU" sz="11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-20°C,</a:t>
                      </a:r>
                      <a:r>
                        <a:rPr lang="ru-RU" sz="11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сСт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4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3.2 - 3.5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Низшая теплота сгорания, </a:t>
                      </a:r>
                      <a:r>
                        <a:rPr lang="ru-RU" sz="1100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МДж/кг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43.2 - 44.0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29"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Фракционный состав, °C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Начальная точка кипения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50%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Конечная точка кипения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100" spc="-35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 – 175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 – 195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4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230 - 240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5"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Высота некоптящего пламени, мм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4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32 - &gt; 50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водорода</a:t>
                      </a:r>
                      <a:r>
                        <a:rPr lang="ru-RU" sz="1100" spc="-2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% </a:t>
                      </a:r>
                      <a:r>
                        <a:rPr lang="ru-RU" sz="1100" spc="-25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</a:t>
                      </a:r>
                      <a:r>
                        <a:rPr lang="ru-RU" sz="1100" spc="-2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7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Смазывающая способность</a:t>
                      </a:r>
                      <a:r>
                        <a:rPr lang="ru-RU" sz="1100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мм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88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0.85 - 1.04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468" marR="66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1604" y="5072074"/>
            <a:ext cx="57150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Проблемы: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Плотность ниже нормы на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Jet A-1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Отсутствие ароматических углеводородов</a:t>
            </a:r>
            <a:endParaRPr lang="en-US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Низкая смазывающая способность</a:t>
            </a:r>
          </a:p>
        </p:txBody>
      </p:sp>
      <p:pic>
        <p:nvPicPr>
          <p:cNvPr id="5" name="Picture 6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9" name="Picture 8" descr="znak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71604" y="4929198"/>
            <a:ext cx="628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 данным компании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SASOL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42862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ПОЛУСИНТЕТИЧЕСКОЕ РЕАКТИВНОЕ ТОПЛИВО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357826"/>
            <a:ext cx="8429684" cy="971560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Полусинтетическое реактивное топливо – смесь СПК (синтетический парафиновый керосин) с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Jet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A-1.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полусинтетика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000108"/>
            <a:ext cx="6800368" cy="4372242"/>
          </a:xfrm>
          <a:prstGeom prst="rect">
            <a:avLst/>
          </a:prstGeom>
        </p:spPr>
      </p:pic>
      <p:pic>
        <p:nvPicPr>
          <p:cNvPr id="5" name="Picture 6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9" name="Picture 8" descr="znak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OG_CI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00517"/>
              </p:ext>
            </p:extLst>
          </p:nvPr>
        </p:nvGraphicFramePr>
        <p:xfrm>
          <a:off x="535891" y="836712"/>
          <a:ext cx="8135034" cy="3393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9992"/>
                <a:gridCol w="1974473"/>
                <a:gridCol w="1196754"/>
                <a:gridCol w="1500192"/>
                <a:gridCol w="1973623"/>
              </a:tblGrid>
              <a:tr h="15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страна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Технология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мощность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Статус проекта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примечание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60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Германия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(г. </a:t>
                      </a:r>
                      <a:r>
                        <a:rPr lang="ru-RU" sz="900" dirty="0" err="1">
                          <a:effectLst/>
                        </a:rPr>
                        <a:t>Боттроп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Гидрогенизация усовершенствованная технология Бергиуса (30 Мпа)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 </a:t>
                      </a:r>
                      <a:r>
                        <a:rPr lang="ru-RU" sz="900">
                          <a:effectLst/>
                        </a:rPr>
                        <a:t>тонн угля/сутки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Опытно-промышленное предприятие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Переработано 350 тыс. тонн углей. 2004-2005 продана в КНР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822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США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(г. Форт Льюис)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(</a:t>
                      </a:r>
                      <a:r>
                        <a:rPr lang="ru-RU" sz="900" dirty="0" err="1">
                          <a:effectLst/>
                        </a:rPr>
                        <a:t>г.Катлеттсбург</a:t>
                      </a:r>
                      <a:r>
                        <a:rPr lang="ru-RU" sz="900" dirty="0">
                          <a:effectLst/>
                        </a:rPr>
                        <a:t>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(г. </a:t>
                      </a:r>
                      <a:r>
                        <a:rPr lang="ru-RU" sz="900" dirty="0" err="1">
                          <a:effectLst/>
                        </a:rPr>
                        <a:t>Байтаун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Гидрогенизация </a:t>
                      </a:r>
                      <a:r>
                        <a:rPr lang="ru-RU" sz="900" dirty="0" err="1">
                          <a:effectLst/>
                        </a:rPr>
                        <a:t>Solvent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Refined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(14 Мпа)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Гидрогенизация H-</a:t>
                      </a:r>
                      <a:r>
                        <a:rPr lang="ru-RU" sz="900" dirty="0" err="1">
                          <a:effectLst/>
                        </a:rPr>
                        <a:t>Coal</a:t>
                      </a:r>
                      <a:r>
                        <a:rPr lang="ru-RU" sz="900" dirty="0">
                          <a:effectLst/>
                        </a:rPr>
                        <a:t> (18,5 Мпа)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Гидрогенизация </a:t>
                      </a:r>
                      <a:r>
                        <a:rPr lang="en-US" sz="900" dirty="0">
                          <a:effectLst/>
                        </a:rPr>
                        <a:t>Exxon Donor Solvent (17 </a:t>
                      </a:r>
                      <a:r>
                        <a:rPr lang="ru-RU" sz="900" dirty="0">
                          <a:effectLst/>
                        </a:rPr>
                        <a:t>Мпа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 тонн угля/ сутки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200 тонн угля/ сутки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250 тонн угля/ сутки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Опытно-промышленное предприятие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1962-1981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1964-1982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1966-1984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84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Япония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(г. Кашима)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(</a:t>
                      </a:r>
                      <a:r>
                        <a:rPr lang="ru-RU" sz="900" dirty="0">
                          <a:effectLst/>
                        </a:rPr>
                        <a:t>г. Морвелл Австралия)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Гидрогенизация </a:t>
                      </a:r>
                      <a:r>
                        <a:rPr lang="en-US" sz="900">
                          <a:effectLst/>
                        </a:rPr>
                        <a:t>NEDOL</a:t>
                      </a:r>
                      <a:r>
                        <a:rPr lang="ru-RU" sz="900">
                          <a:effectLst/>
                        </a:rPr>
                        <a:t> (17-19 Мпа)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Гидрогенизация по усовершенствованной технологии NEDOL (</a:t>
                      </a:r>
                      <a:r>
                        <a:rPr lang="en-US" sz="900">
                          <a:effectLst/>
                        </a:rPr>
                        <a:t>BCL</a:t>
                      </a:r>
                      <a:r>
                        <a:rPr lang="ru-RU" sz="900">
                          <a:effectLst/>
                        </a:rPr>
                        <a:t>)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150 тонн угля/ сутки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 тонн угля/ сутки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Опытно-промышленное предприятие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Опытно-промышленная установка для бурых углей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Работы по созданию установки производительностью 30000 тонн/ сутки в Индонезии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527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Китай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</a:t>
                      </a:r>
                      <a:r>
                        <a:rPr lang="ru-RU" sz="900" dirty="0">
                          <a:effectLst/>
                        </a:rPr>
                        <a:t>Внутренняя </a:t>
                      </a:r>
                      <a:r>
                        <a:rPr lang="ru-RU" sz="900" dirty="0" err="1">
                          <a:effectLst/>
                        </a:rPr>
                        <a:t>Манголия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Гидрогенизация по технологии «Шанхай </a:t>
                      </a:r>
                      <a:r>
                        <a:rPr lang="ru-RU" sz="900" dirty="0" err="1">
                          <a:effectLst/>
                        </a:rPr>
                        <a:t>Груп</a:t>
                      </a:r>
                      <a:r>
                        <a:rPr lang="ru-RU" sz="900" dirty="0">
                          <a:effectLst/>
                        </a:rPr>
                        <a:t>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Куплен завод </a:t>
                      </a:r>
                      <a:r>
                        <a:rPr lang="en-US" sz="900" dirty="0">
                          <a:effectLst/>
                        </a:rPr>
                        <a:t>Sasol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Опытный завод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Работы по созданию установки производительностью 5000 тонн/сутки для бурых углей месторождения </a:t>
                      </a:r>
                      <a:r>
                        <a:rPr lang="en-US" sz="900">
                          <a:effectLst/>
                        </a:rPr>
                        <a:t>Yllan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338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ЮАР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(г. </a:t>
                      </a:r>
                      <a:r>
                        <a:rPr lang="ru-RU" sz="900" dirty="0" err="1">
                          <a:effectLst/>
                        </a:rPr>
                        <a:t>Сасолбург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Косвенное ожижение через синтез-газ по технологии </a:t>
                      </a:r>
                      <a:r>
                        <a:rPr lang="en-US" sz="900">
                          <a:effectLst/>
                        </a:rPr>
                        <a:t>Sasol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8 - 10 млн. т. жидкого топлива в год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 завода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Действовало с 1955 г., как вынужденная мера на блокаду.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506526"/>
              </p:ext>
            </p:extLst>
          </p:nvPr>
        </p:nvGraphicFramePr>
        <p:xfrm>
          <a:off x="539553" y="4293096"/>
          <a:ext cx="8136903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903"/>
                <a:gridCol w="2387040"/>
                <a:gridCol w="976552"/>
                <a:gridCol w="1193136"/>
                <a:gridCol w="1193136"/>
                <a:gridCol w="119313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проект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Участники, </a:t>
                      </a:r>
                      <a:r>
                        <a:rPr lang="ru-RU" sz="1000" dirty="0" smtClean="0">
                          <a:effectLst/>
                        </a:rPr>
                        <a:t>(</a:t>
                      </a:r>
                      <a:r>
                        <a:rPr lang="ru-RU" sz="1000" dirty="0">
                          <a:effectLst/>
                        </a:rPr>
                        <a:t>доля участия, %)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</a:rPr>
                        <a:t>Местополо</a:t>
                      </a:r>
                      <a:r>
                        <a:rPr lang="ru-RU" sz="1000" dirty="0" smtClean="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</a:rPr>
                        <a:t>жение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Мощность, млн. т/год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Год ввода в эксплуатацию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Требуемые ресурсы газа, млрд. м</a:t>
                      </a:r>
                      <a:r>
                        <a:rPr lang="ru-RU" sz="1000" baseline="30000">
                          <a:effectLst/>
                        </a:rPr>
                        <a:t>3</a:t>
                      </a:r>
                      <a:r>
                        <a:rPr lang="ru-RU" sz="1000">
                          <a:effectLst/>
                        </a:rPr>
                        <a:t>/год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Mossel Bay GTL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Petro SA (100)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ЮАР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Mossel Bay GTL</a:t>
                      </a:r>
                      <a:r>
                        <a:rPr lang="en-US" sz="1000">
                          <a:effectLst/>
                        </a:rPr>
                        <a:t> Expansion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Petro</a:t>
                      </a:r>
                      <a:r>
                        <a:rPr lang="ru-RU" sz="1000" dirty="0">
                          <a:effectLst/>
                        </a:rPr>
                        <a:t> SA (100)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ЮАР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Bintulu GTL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Shell</a:t>
                      </a:r>
                      <a:r>
                        <a:rPr lang="ru-RU" sz="1000" dirty="0">
                          <a:effectLst/>
                        </a:rPr>
                        <a:t> (72), </a:t>
                      </a:r>
                      <a:r>
                        <a:rPr lang="en-US" sz="1000" dirty="0">
                          <a:effectLst/>
                        </a:rPr>
                        <a:t>Mitsubishi</a:t>
                      </a:r>
                      <a:r>
                        <a:rPr lang="ru-RU" sz="1000" dirty="0">
                          <a:effectLst/>
                        </a:rPr>
                        <a:t> (14), </a:t>
                      </a:r>
                      <a:r>
                        <a:rPr lang="en-US" sz="1000" dirty="0" err="1">
                          <a:effectLst/>
                        </a:rPr>
                        <a:t>Petronas</a:t>
                      </a:r>
                      <a:r>
                        <a:rPr lang="ru-RU" sz="1000" dirty="0">
                          <a:effectLst/>
                        </a:rPr>
                        <a:t>, Национальная нефтяная компания Малайзии, Правительство штата </a:t>
                      </a:r>
                      <a:r>
                        <a:rPr lang="ru-RU" sz="1000" dirty="0" err="1">
                          <a:effectLst/>
                        </a:rPr>
                        <a:t>Саравак</a:t>
                      </a:r>
                      <a:r>
                        <a:rPr lang="ru-RU" sz="1000" dirty="0">
                          <a:effectLst/>
                        </a:rPr>
                        <a:t> (7)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Малайзия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Oryx GTL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Sasol (49), Qatar Petroleum (51)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Катар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1,6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2006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3,6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Pearl GTL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Shell</a:t>
                      </a:r>
                      <a:r>
                        <a:rPr lang="ru-RU" sz="1000">
                          <a:effectLst/>
                        </a:rPr>
                        <a:t> (100 финансирование)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Катар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7,0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16,4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91680" y="538046"/>
            <a:ext cx="7460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Мировые производители синтетического топлива из угля и природного газа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0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667" name="Picture 8" descr="zna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1668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41670" name="Picture 6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</p:spPr>
      </p:pic>
      <p:sp>
        <p:nvSpPr>
          <p:cNvPr id="241671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806209" y="862213"/>
            <a:ext cx="7129817" cy="1739628"/>
            <a:chOff x="838446" y="2204864"/>
            <a:chExt cx="7433343" cy="202766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38446" y="2204864"/>
              <a:ext cx="7433343" cy="2027660"/>
              <a:chOff x="838446" y="2204864"/>
              <a:chExt cx="7433343" cy="2027660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838446" y="2204864"/>
                <a:ext cx="7433343" cy="2027660"/>
                <a:chOff x="838446" y="2204864"/>
                <a:chExt cx="7433343" cy="2027660"/>
              </a:xfrm>
            </p:grpSpPr>
            <p:grpSp>
              <p:nvGrpSpPr>
                <p:cNvPr id="16" name="Группа 15"/>
                <p:cNvGrpSpPr/>
                <p:nvPr/>
              </p:nvGrpSpPr>
              <p:grpSpPr>
                <a:xfrm>
                  <a:off x="838446" y="2204864"/>
                  <a:ext cx="7433343" cy="2027660"/>
                  <a:chOff x="838446" y="2204864"/>
                  <a:chExt cx="7433343" cy="2027660"/>
                </a:xfrm>
              </p:grpSpPr>
              <p:grpSp>
                <p:nvGrpSpPr>
                  <p:cNvPr id="14" name="Группа 13"/>
                  <p:cNvGrpSpPr/>
                  <p:nvPr/>
                </p:nvGrpSpPr>
                <p:grpSpPr>
                  <a:xfrm>
                    <a:off x="838446" y="2204864"/>
                    <a:ext cx="7433343" cy="2027660"/>
                    <a:chOff x="838446" y="2204864"/>
                    <a:chExt cx="7433343" cy="2027660"/>
                  </a:xfrm>
                </p:grpSpPr>
                <p:grpSp>
                  <p:nvGrpSpPr>
                    <p:cNvPr id="12" name="Группа 11"/>
                    <p:cNvGrpSpPr/>
                    <p:nvPr/>
                  </p:nvGrpSpPr>
                  <p:grpSpPr>
                    <a:xfrm>
                      <a:off x="838446" y="2204864"/>
                      <a:ext cx="7433343" cy="2027660"/>
                      <a:chOff x="838446" y="2204864"/>
                      <a:chExt cx="7433343" cy="2027660"/>
                    </a:xfrm>
                  </p:grpSpPr>
                  <p:grpSp>
                    <p:nvGrpSpPr>
                      <p:cNvPr id="8" name="Группа 7"/>
                      <p:cNvGrpSpPr/>
                      <p:nvPr/>
                    </p:nvGrpSpPr>
                    <p:grpSpPr>
                      <a:xfrm>
                        <a:off x="838446" y="2204864"/>
                        <a:ext cx="7433343" cy="2027660"/>
                        <a:chOff x="838446" y="2204864"/>
                        <a:chExt cx="7433343" cy="2027660"/>
                      </a:xfrm>
                    </p:grpSpPr>
                    <p:grpSp>
                      <p:nvGrpSpPr>
                        <p:cNvPr id="6" name="Группа 5"/>
                        <p:cNvGrpSpPr/>
                        <p:nvPr/>
                      </p:nvGrpSpPr>
                      <p:grpSpPr>
                        <a:xfrm>
                          <a:off x="838446" y="2204864"/>
                          <a:ext cx="7433343" cy="2027660"/>
                          <a:chOff x="838446" y="2204864"/>
                          <a:chExt cx="7433343" cy="2027660"/>
                        </a:xfrm>
                      </p:grpSpPr>
                      <p:grpSp>
                        <p:nvGrpSpPr>
                          <p:cNvPr id="4" name="Группа 3"/>
                          <p:cNvGrpSpPr/>
                          <p:nvPr/>
                        </p:nvGrpSpPr>
                        <p:grpSpPr>
                          <a:xfrm>
                            <a:off x="838446" y="2204864"/>
                            <a:ext cx="7433343" cy="2027660"/>
                            <a:chOff x="838446" y="2204864"/>
                            <a:chExt cx="7433343" cy="2027660"/>
                          </a:xfrm>
                        </p:grpSpPr>
                        <p:pic>
                          <p:nvPicPr>
                            <p:cNvPr id="2" name="Рисунок 1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41972" y="2204864"/>
                              <a:ext cx="7129817" cy="2027660"/>
                            </a:xfrm>
                            <a:prstGeom prst="rect">
                              <a:avLst/>
                            </a:prstGeom>
                          </p:spPr>
                        </p:pic>
                        <p:sp>
                          <p:nvSpPr>
                            <p:cNvPr id="3" name="TextBox 2"/>
                            <p:cNvSpPr txBox="1"/>
                            <p:nvPr/>
                          </p:nvSpPr>
                          <p:spPr>
                            <a:xfrm>
                              <a:off x="838446" y="2895528"/>
                              <a:ext cx="1243482" cy="646331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1200" dirty="0" smtClean="0">
                                  <a:latin typeface="Arial" pitchFamily="34" charset="0"/>
                                  <a:cs typeface="Arial" pitchFamily="34" charset="0"/>
                                </a:rPr>
                                <a:t>Растительные </a:t>
                              </a:r>
                            </a:p>
                            <a:p>
                              <a:pPr algn="ctr"/>
                              <a:r>
                                <a:rPr lang="ru-RU" sz="1200" dirty="0" smtClean="0">
                                  <a:latin typeface="Arial" pitchFamily="34" charset="0"/>
                                  <a:cs typeface="Arial" pitchFamily="34" charset="0"/>
                                </a:rPr>
                                <a:t>и животные </a:t>
                              </a:r>
                            </a:p>
                            <a:p>
                              <a:pPr algn="ctr"/>
                              <a:r>
                                <a:rPr lang="ru-RU" sz="1200" dirty="0" smtClean="0">
                                  <a:latin typeface="Arial" pitchFamily="34" charset="0"/>
                                  <a:cs typeface="Arial" pitchFamily="34" charset="0"/>
                                </a:rPr>
                                <a:t>жиры</a:t>
                              </a:r>
                              <a:endParaRPr lang="ru-RU" sz="1200" dirty="0"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5" name="TextBox 4"/>
                          <p:cNvSpPr txBox="1"/>
                          <p:nvPr/>
                        </p:nvSpPr>
                        <p:spPr>
                          <a:xfrm>
                            <a:off x="5940152" y="2574776"/>
                            <a:ext cx="876843" cy="30777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ru-RU" sz="1400" dirty="0" smtClean="0">
                                <a:latin typeface="Arial" pitchFamily="34" charset="0"/>
                                <a:cs typeface="Arial" pitchFamily="34" charset="0"/>
                              </a:rPr>
                              <a:t>водород</a:t>
                            </a:r>
                            <a:endParaRPr lang="ru-RU" sz="1400" dirty="0">
                              <a:latin typeface="Arial" pitchFamily="34" charset="0"/>
                              <a:cs typeface="Arial" pitchFamily="34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7" name="TextBox 6"/>
                        <p:cNvSpPr txBox="1"/>
                        <p:nvPr/>
                      </p:nvSpPr>
                      <p:spPr>
                        <a:xfrm>
                          <a:off x="3419872" y="3064805"/>
                          <a:ext cx="1071127" cy="307777"/>
                        </a:xfrm>
                        <a:prstGeom prst="rect">
                          <a:avLst/>
                        </a:prstGeom>
                        <a:solidFill>
                          <a:srgbClr val="00B050"/>
                        </a:solidFill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ru-RU" sz="1400" dirty="0" smtClean="0">
                              <a:latin typeface="Arial" pitchFamily="34" charset="0"/>
                              <a:cs typeface="Arial" pitchFamily="34" charset="0"/>
                            </a:rPr>
                            <a:t>сепарация</a:t>
                          </a:r>
                          <a:endParaRPr lang="ru-RU" sz="1400" dirty="0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0" name="TextBox 9"/>
                      <p:cNvSpPr txBox="1"/>
                      <p:nvPr/>
                    </p:nvSpPr>
                    <p:spPr>
                      <a:xfrm>
                        <a:off x="5637820" y="3360141"/>
                        <a:ext cx="886589" cy="34881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>
                          <a:lnSpc>
                            <a:spcPts val="1000"/>
                          </a:lnSpc>
                        </a:pPr>
                        <a:r>
                          <a:rPr lang="ru-RU" sz="1200" b="1" dirty="0" smtClean="0">
                            <a:latin typeface="Arial" pitchFamily="34" charset="0"/>
                            <a:cs typeface="Arial" pitchFamily="34" charset="0"/>
                          </a:rPr>
                          <a:t>Отбор </a:t>
                        </a:r>
                      </a:p>
                      <a:p>
                        <a:pPr algn="ctr">
                          <a:lnSpc>
                            <a:spcPts val="1000"/>
                          </a:lnSpc>
                        </a:pPr>
                        <a:r>
                          <a:rPr lang="ru-RU" sz="1200" b="1" dirty="0" smtClean="0">
                            <a:latin typeface="Arial" pitchFamily="34" charset="0"/>
                            <a:cs typeface="Arial" pitchFamily="34" charset="0"/>
                          </a:rPr>
                          <a:t>продукта</a:t>
                        </a:r>
                        <a:endParaRPr lang="ru-RU" sz="12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3371781" y="2213018"/>
                      <a:ext cx="116730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dirty="0"/>
                        <a:t>Вода, </a:t>
                      </a:r>
                      <a:r>
                        <a:rPr lang="ru-RU" dirty="0" smtClean="0"/>
                        <a:t>СО2</a:t>
                      </a:r>
                      <a:endParaRPr lang="ru-RU" dirty="0"/>
                    </a:p>
                  </p:txBody>
                </p:sp>
              </p:grp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6897951" y="2978660"/>
                    <a:ext cx="1373838" cy="4800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ts val="1000"/>
                      </a:lnSpc>
                    </a:pP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Легкие топлива, </a:t>
                    </a:r>
                  </a:p>
                  <a:p>
                    <a:pPr algn="ctr">
                      <a:lnSpc>
                        <a:spcPts val="1000"/>
                      </a:lnSpc>
                    </a:pP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Нафта</a:t>
                    </a:r>
                  </a:p>
                  <a:p>
                    <a:pPr algn="ctr">
                      <a:lnSpc>
                        <a:spcPts val="1000"/>
                      </a:lnSpc>
                    </a:pPr>
                    <a:r>
                      <a:rPr lang="ru-RU" sz="1200" dirty="0" err="1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rPr>
                      <a:t>биодизель</a:t>
                    </a:r>
                    <a:endParaRPr lang="ru-RU" sz="1200" dirty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6983327" y="3391295"/>
                  <a:ext cx="1056508" cy="3488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ts val="1000"/>
                    </a:lnSpc>
                  </a:pPr>
                  <a:r>
                    <a:rPr lang="ru-RU" sz="12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Реактивное </a:t>
                  </a:r>
                </a:p>
                <a:p>
                  <a:pPr>
                    <a:lnSpc>
                      <a:spcPts val="1000"/>
                    </a:lnSpc>
                  </a:pPr>
                  <a:r>
                    <a:rPr lang="ru-RU" sz="1200" dirty="0" err="1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биотопливо</a:t>
                  </a:r>
                  <a:endParaRPr lang="ru-RU" sz="12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1547664" y="3526943"/>
                <a:ext cx="2590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 smtClean="0">
                    <a:latin typeface="Arial" pitchFamily="34" charset="0"/>
                    <a:cs typeface="Arial" pitchFamily="34" charset="0"/>
                  </a:rPr>
                  <a:t>Участок </a:t>
                </a:r>
                <a:r>
                  <a:rPr lang="ru-RU" sz="1400" dirty="0" err="1" smtClean="0">
                    <a:latin typeface="Arial" pitchFamily="34" charset="0"/>
                    <a:cs typeface="Arial" pitchFamily="34" charset="0"/>
                  </a:rPr>
                  <a:t>дезоксигенирования</a:t>
                </a:r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534461" y="3834719"/>
              <a:ext cx="28441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Участок изомеризации/крекинга</a:t>
              </a:r>
              <a:endParaRPr lang="ru-RU" sz="1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970067" y="596096"/>
            <a:ext cx="697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Схема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производства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реактивного биотоплива фирмы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UOP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Group 3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414330"/>
              </p:ext>
            </p:extLst>
          </p:nvPr>
        </p:nvGraphicFramePr>
        <p:xfrm>
          <a:off x="1097341" y="3284984"/>
          <a:ext cx="6829574" cy="2233359"/>
        </p:xfrm>
        <a:graphic>
          <a:graphicData uri="http://schemas.openxmlformats.org/drawingml/2006/table">
            <a:tbl>
              <a:tblPr/>
              <a:tblGrid>
                <a:gridCol w="2109550"/>
                <a:gridCol w="2786994"/>
                <a:gridCol w="1933030"/>
              </a:tblGrid>
              <a:tr h="404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Тип самолета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Топливо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Примечание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2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B-737-800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50:50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синт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./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Jet A-1)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Синт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топливо из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ятрофы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 водорослей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C-17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50:50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синт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./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JP-8)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Синт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топливо из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газа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4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A-340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50:50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синт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/Jet A-1)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Синт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топливо из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газа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5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A-340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синт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Синт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топливо из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газа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Rectangle 63"/>
          <p:cNvSpPr>
            <a:spLocks noChangeArrowheads="1"/>
          </p:cNvSpPr>
          <p:nvPr/>
        </p:nvSpPr>
        <p:spPr bwMode="auto">
          <a:xfrm>
            <a:off x="323850" y="2860385"/>
            <a:ext cx="8674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Летные испытания зарубежной авиационной техники на синтетических жидких топливах (СЖТ)</a:t>
            </a:r>
          </a:p>
        </p:txBody>
      </p:sp>
    </p:spTree>
    <p:extLst>
      <p:ext uri="{BB962C8B-B14F-4D97-AF65-F5344CB8AC3E}">
        <p14:creationId xmlns:p14="http://schemas.microsoft.com/office/powerpoint/2010/main" val="2758809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6367463" y="5227638"/>
            <a:ext cx="2381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5988050" y="2670175"/>
            <a:ext cx="308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7153" name="Rectangle 33"/>
          <p:cNvSpPr>
            <a:spLocks noChangeArrowheads="1"/>
          </p:cNvSpPr>
          <p:nvPr/>
        </p:nvSpPr>
        <p:spPr bwMode="auto">
          <a:xfrm>
            <a:off x="500033" y="1"/>
            <a:ext cx="8001057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                                                    </a:t>
            </a:r>
            <a:r>
              <a:rPr lang="ru-RU" sz="2400" b="1" u="sng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          </a:t>
            </a:r>
            <a:r>
              <a:rPr lang="ru-RU" sz="2000" u="sng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</a:t>
            </a:r>
            <a:r>
              <a:rPr lang="ru-RU" sz="2400" u="sng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ru-RU" sz="2400" b="1" u="sng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u="sng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Синтетические  </a:t>
            </a:r>
            <a:r>
              <a:rPr lang="ru-RU" sz="2000" b="1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жидкие авиатоплива</a:t>
            </a:r>
            <a:r>
              <a:rPr lang="ru-RU" sz="20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u="sng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рубежом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u="sng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•</a:t>
            </a:r>
            <a:r>
              <a:rPr lang="en-US" sz="16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Выпущены спецификации </a:t>
            </a:r>
            <a:r>
              <a:rPr lang="en-US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ASTM D 7566 </a:t>
            </a:r>
            <a:r>
              <a:rPr lang="ru-RU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DEF STAN 91-91 </a:t>
            </a:r>
            <a:r>
              <a:rPr lang="ru-RU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 изменением</a:t>
            </a:r>
            <a:r>
              <a:rPr lang="en-US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на топливо для  </a:t>
            </a:r>
            <a:r>
              <a:rPr lang="ru-RU" sz="16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авиационных </a:t>
            </a:r>
            <a:r>
              <a:rPr lang="ru-RU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ГТД, содержащее синтезированные углеводороды.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•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Вырабатываются в промышленном масштабе в различных </a:t>
            </a:r>
            <a:r>
              <a:rPr lang="ru-RU" sz="16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странах   СПК </a:t>
            </a:r>
            <a:r>
              <a:rPr lang="ru-RU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 угля, природного  </a:t>
            </a:r>
            <a:r>
              <a:rPr lang="ru-RU" sz="16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газа</a:t>
            </a:r>
            <a:r>
              <a:rPr lang="ru-RU" sz="16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     </a:t>
            </a:r>
            <a:endParaRPr lang="ru-RU" sz="16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             </a:t>
            </a:r>
            <a:endParaRPr lang="ru-RU" sz="16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23850" y="2349500"/>
            <a:ext cx="842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357158" y="2071678"/>
            <a:ext cx="8643998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>
              <a:solidFill>
                <a:srgbClr val="3333CC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sz="1400" b="1" u="sng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Показатели качества</a:t>
            </a:r>
            <a:r>
              <a:rPr lang="ru-RU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Норма </a:t>
            </a:r>
            <a:r>
              <a:rPr lang="en-US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SPK                       </a:t>
            </a:r>
            <a:r>
              <a:rPr lang="ru-RU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Норма для </a:t>
            </a:r>
            <a:r>
              <a:rPr lang="en-US" sz="1400" b="1" u="sng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Jet </a:t>
            </a:r>
            <a:r>
              <a:rPr lang="en-US" sz="1400" b="1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A-1</a:t>
            </a:r>
            <a:r>
              <a:rPr lang="ru-RU" sz="1400" b="1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+СПК</a:t>
            </a:r>
            <a:endParaRPr lang="en-US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r>
              <a:rPr lang="ru-RU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ASTM </a:t>
            </a:r>
            <a:r>
              <a:rPr lang="en-US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D 7566</a:t>
            </a:r>
            <a:r>
              <a:rPr lang="ru-RU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ASTM D 1655</a:t>
            </a:r>
            <a:r>
              <a:rPr lang="ru-RU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ASTM D 7566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 Плотность при 15</a:t>
            </a:r>
            <a:r>
              <a:rPr lang="en-US" sz="1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en-US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кг/м3                                                  </a:t>
            </a:r>
            <a:r>
              <a:rPr lang="ru-RU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730-770                           </a:t>
            </a:r>
            <a:r>
              <a:rPr lang="en-US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775-840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ru-RU" sz="1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Ароматич</a:t>
            </a: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 углеводороды, % об., не более                                </a:t>
            </a:r>
            <a:r>
              <a:rPr lang="ru-RU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0,5                                   </a:t>
            </a:r>
            <a:r>
              <a:rPr lang="en-US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25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3.</a:t>
            </a:r>
            <a:r>
              <a:rPr lang="en-US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Фракционный состав: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- 10% отгоняется при </a:t>
            </a:r>
            <a:r>
              <a:rPr lang="en-US" sz="1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t,</a:t>
            </a:r>
            <a:r>
              <a:rPr lang="en-US" sz="1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ru-RU" sz="1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 выше</a:t>
            </a:r>
            <a:r>
              <a:rPr lang="en-US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205                               </a:t>
            </a:r>
            <a:r>
              <a:rPr lang="en-US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205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- температура конца кипения </a:t>
            </a:r>
            <a:r>
              <a:rPr lang="en-US" sz="1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t,</a:t>
            </a:r>
            <a:r>
              <a:rPr lang="en-US" sz="1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ru-RU" sz="1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 выше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300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300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- Т90 – Т10, 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не менее                                                                 </a:t>
            </a:r>
            <a:r>
              <a:rPr lang="ru-RU" sz="1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22  </a:t>
            </a: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4. Вязкость при  </a:t>
            </a:r>
            <a:r>
              <a:rPr lang="en-US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= - 20</a:t>
            </a:r>
            <a:r>
              <a:rPr lang="en-US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ru-RU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3,2-3,5 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факт.                    Не &gt; 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Температура замерзания, </a:t>
            </a:r>
            <a:r>
              <a:rPr lang="en-US" sz="1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t,</a:t>
            </a:r>
            <a:r>
              <a:rPr lang="en-US" sz="1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ru-RU" sz="1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 выше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40                                  </a:t>
            </a:r>
            <a:r>
              <a:rPr lang="en-US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- 47</a:t>
            </a:r>
            <a:r>
              <a:rPr lang="ru-RU" sz="1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1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Термоокислительная</a:t>
            </a:r>
            <a:r>
              <a:rPr lang="ru-RU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стабильность: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- контрольная температура испытания</a:t>
            </a:r>
            <a:r>
              <a:rPr lang="ru-RU" sz="1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,°C</a:t>
            </a:r>
            <a:r>
              <a:rPr lang="ru-RU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не ниже              </a:t>
            </a:r>
            <a:r>
              <a:rPr lang="ru-RU" sz="1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325                                </a:t>
            </a:r>
            <a:r>
              <a:rPr lang="en-US" sz="1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260                      </a:t>
            </a:r>
            <a:endParaRPr lang="ru-RU" sz="14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- перепад давления на фильтре, мм </a:t>
            </a:r>
            <a:r>
              <a:rPr lang="ru-RU" sz="14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не более                    25                                    </a:t>
            </a:r>
            <a:r>
              <a:rPr lang="en-US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25                        </a:t>
            </a:r>
            <a:endParaRPr lang="ru-RU" sz="14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- отложения на трубке, баллы, менее                                              </a:t>
            </a:r>
            <a:r>
              <a:rPr lang="ru-RU" sz="1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                                   </a:t>
            </a:r>
            <a:r>
              <a:rPr lang="en-US" sz="1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1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1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Массовая доля общей серы, %, не более                               </a:t>
            </a: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0,0015                             </a:t>
            </a:r>
            <a:r>
              <a:rPr lang="en-US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0,3                       </a:t>
            </a:r>
            <a:endParaRPr lang="ru-RU" sz="1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Массовая доля меркаптановой серы, %, не более                     </a:t>
            </a: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                                 </a:t>
            </a:r>
            <a:r>
              <a:rPr lang="en-US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0,003 </a:t>
            </a:r>
            <a:endParaRPr lang="ru-RU" sz="1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Смазывающая способность, мм                                         </a:t>
            </a: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0,85-1,04 </a:t>
            </a:r>
            <a:r>
              <a:rPr lang="ru-RU" sz="1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факт.             не более 0,85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17415" name="Text Box 14"/>
          <p:cNvSpPr txBox="1">
            <a:spLocks noChangeArrowheads="1"/>
          </p:cNvSpPr>
          <p:nvPr/>
        </p:nvSpPr>
        <p:spPr bwMode="auto">
          <a:xfrm>
            <a:off x="642938" y="6000750"/>
            <a:ext cx="74374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7" name="Picture 16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</p:spPr>
      </p:pic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6" name="Picture 8" descr="znak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56189" y="6198530"/>
            <a:ext cx="7695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smtClean="0">
                <a:latin typeface="Arial" pitchFamily="34" charset="0"/>
                <a:cs typeface="Arial" pitchFamily="34" charset="0"/>
              </a:rPr>
              <a:t>СПК допущено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к эксплуатации на авиационных двигателях в смеси с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Jet A-1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до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50%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zna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77238" y="5688013"/>
            <a:ext cx="5873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23850" y="6597650"/>
            <a:ext cx="7994650" cy="0"/>
          </a:xfrm>
          <a:prstGeom prst="line">
            <a:avLst/>
          </a:prstGeom>
          <a:noFill/>
          <a:ln w="19050">
            <a:solidFill>
              <a:srgbClr val="0000A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LOG_CI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512888" cy="325438"/>
          </a:xfrm>
          <a:prstGeom prst="rect">
            <a:avLst/>
          </a:prstGeom>
          <a:noFill/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763713" y="549275"/>
            <a:ext cx="7056437" cy="0"/>
          </a:xfrm>
          <a:prstGeom prst="line">
            <a:avLst/>
          </a:prstGeom>
          <a:noFill/>
          <a:ln w="22225">
            <a:solidFill>
              <a:srgbClr val="0000A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25309" y="2204864"/>
            <a:ext cx="4572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коксование каменного угля с получением каменноугольной смолы и остатка коксования;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газификация остатка коксования угля и остатка фракционирования каменноугольной смолы с получением синтез с получением синтез-газа;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фракционирование каменноугольной смолы с последующей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гидроконверсией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фракции каменноугольной смолы с получением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нафтено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-ароматического гидрогенизата;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процесс получения н-парафинов по методу Фишера-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Тропша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гидрирование непредельных углеводородов синтеза Фишера-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Тропша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получение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нафтено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-ароматической фракции (целевая фракция 1) для последующего компаундирования;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процесс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гидроизомеризации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парафинов С9-С21 с последующим фракционированием для получения изо-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алканов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керосиновой фракции (целевая фракция 2);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компаундирование целевых фракций для получения синтетического реактивного топлива с последующим гидрированием и фракционированием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" name="Picture 2" descr="схема уголь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14499"/>
            <a:ext cx="3761700" cy="556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5262" y="980728"/>
            <a:ext cx="48630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 ИНХС им. А.В. Топчиева РАН разработан способ получения унифицированного </a:t>
            </a:r>
            <a:r>
              <a:rPr lang="ru-RU" sz="1400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альтернативного синтетического реактивного топлива из угля, взаимозаменяемого с реактивными топливами типа ДЖЕТ А-1 (</a:t>
            </a:r>
            <a:r>
              <a:rPr lang="en-US" sz="1400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Jet A-1</a:t>
            </a:r>
            <a:r>
              <a:rPr lang="ru-RU" sz="1400" dirty="0">
                <a:solidFill>
                  <a:srgbClr val="2D2D8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) и Т-8В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248768"/>
            <a:ext cx="7772400" cy="776908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 опытного образца синтетического реактивного топлива, изготовленного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из угля по 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технологии ИНХС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РАН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686670"/>
              </p:ext>
            </p:extLst>
          </p:nvPr>
        </p:nvGraphicFramePr>
        <p:xfrm>
          <a:off x="539552" y="980728"/>
          <a:ext cx="8280920" cy="58044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88032"/>
                <a:gridCol w="3960440"/>
                <a:gridCol w="1008112"/>
                <a:gridCol w="936104"/>
                <a:gridCol w="1008112"/>
                <a:gridCol w="1080120"/>
              </a:tblGrid>
              <a:tr h="36097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Наименование показателя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Требования ГОСТ 10227-86 для </a:t>
                      </a:r>
                      <a:r>
                        <a:rPr lang="ru-RU" sz="1100" b="1" dirty="0" smtClean="0">
                          <a:effectLst/>
                        </a:rPr>
                        <a:t>топлив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Требования для топлива </a:t>
                      </a:r>
                      <a:r>
                        <a:rPr lang="en-US" sz="1100" b="1" dirty="0" smtClean="0">
                          <a:effectLst/>
                        </a:rPr>
                        <a:t>JET A-1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Фактические </a:t>
                      </a:r>
                      <a:r>
                        <a:rPr lang="ru-RU" sz="1100" b="1" dirty="0" smtClean="0">
                          <a:effectLst/>
                        </a:rPr>
                        <a:t>данные образца СЖТ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</a:tr>
              <a:tr h="198963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ТС-1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РТ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</a:tr>
              <a:tr h="1989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Плотность </a:t>
                      </a:r>
                      <a:r>
                        <a:rPr lang="ru-RU" sz="1100" b="1" dirty="0">
                          <a:effectLst/>
                        </a:rPr>
                        <a:t>при 20 °С, кг/м, не менее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780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775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775-840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</a:rPr>
                        <a:t> при 15°С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788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</a:tr>
              <a:tr h="1409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Фракционный </a:t>
                      </a:r>
                      <a:r>
                        <a:rPr lang="ru-RU" sz="1100" b="1" dirty="0">
                          <a:effectLst/>
                        </a:rPr>
                        <a:t>состав: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 температура начала перегонки, °С, </a:t>
                      </a:r>
                      <a:r>
                        <a:rPr lang="ru-RU" sz="1100" b="1" dirty="0" smtClean="0">
                          <a:effectLst/>
                        </a:rPr>
                        <a:t>не </a:t>
                      </a:r>
                      <a:r>
                        <a:rPr lang="ru-RU" sz="1100" b="1" dirty="0">
                          <a:effectLst/>
                        </a:rPr>
                        <a:t>выше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- 10% отгоняется при температуре, °</a:t>
                      </a:r>
                      <a:r>
                        <a:rPr lang="ru-RU" sz="1100" b="1" dirty="0" err="1" smtClean="0">
                          <a:effectLst/>
                        </a:rPr>
                        <a:t>С,не</a:t>
                      </a: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выше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- 50% отгоняется при температуре, °</a:t>
                      </a:r>
                      <a:r>
                        <a:rPr lang="ru-RU" sz="1100" b="1" dirty="0" err="1" smtClean="0">
                          <a:effectLst/>
                        </a:rPr>
                        <a:t>С,не</a:t>
                      </a:r>
                      <a:r>
                        <a:rPr lang="ru-RU" sz="1100" b="1" dirty="0" smtClean="0">
                          <a:effectLst/>
                        </a:rPr>
                        <a:t> выше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- </a:t>
                      </a:r>
                      <a:r>
                        <a:rPr lang="ru-RU" sz="1100" b="1" dirty="0">
                          <a:effectLst/>
                        </a:rPr>
                        <a:t>90% отгоняется при температуре, °С, </a:t>
                      </a:r>
                      <a:r>
                        <a:rPr lang="ru-RU" sz="1100" b="1" dirty="0" smtClean="0">
                          <a:effectLst/>
                        </a:rPr>
                        <a:t>не </a:t>
                      </a:r>
                      <a:r>
                        <a:rPr lang="ru-RU" sz="1100" b="1" dirty="0">
                          <a:effectLst/>
                        </a:rPr>
                        <a:t>выше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- 98% отгоняется при температуре, °</a:t>
                      </a:r>
                      <a:r>
                        <a:rPr lang="ru-RU" sz="1100" b="1" dirty="0" err="1" smtClean="0">
                          <a:effectLst/>
                        </a:rPr>
                        <a:t>С,не</a:t>
                      </a: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выше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 остаток от разгонки, %, не более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 потери от разгонки, %, не более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165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195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230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1,5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155 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175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225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270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280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(155-159)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205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(195-220)</a:t>
                      </a:r>
                      <a:endParaRPr lang="ru-RU" sz="1100" b="1" baseline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effectLst/>
                        </a:rPr>
                        <a:t>(230-270)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effectLst/>
                        </a:rPr>
                        <a:t>1,5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effectLst/>
                        </a:rPr>
                        <a:t>1,5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144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169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202,5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241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264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Кинематическая </a:t>
                      </a:r>
                      <a:r>
                        <a:rPr lang="ru-RU" sz="1100" b="1" dirty="0">
                          <a:effectLst/>
                        </a:rPr>
                        <a:t>вязкость, мм/с, при температуре: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 °С, не менее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минус 20 °С , не более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минус 40 °С, не более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1,3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1,25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16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(1,3-1,47)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</a:rPr>
                        <a:t>(&lt;16</a:t>
                      </a:r>
                      <a:r>
                        <a:rPr lang="ru-RU" sz="1100" b="1" dirty="0" smtClean="0">
                          <a:effectLst/>
                        </a:rPr>
                        <a:t>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1,89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4,85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9,94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</a:tr>
              <a:tr h="237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Низшая </a:t>
                      </a:r>
                      <a:r>
                        <a:rPr lang="ru-RU" sz="1100" b="1" dirty="0">
                          <a:effectLst/>
                        </a:rPr>
                        <a:t>теплота сгорания, кДж/кг, не менее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43120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43120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42800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43400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</a:tr>
              <a:tr h="2663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Высота </a:t>
                      </a:r>
                      <a:r>
                        <a:rPr lang="ru-RU" sz="1100" b="1" dirty="0" err="1">
                          <a:effectLst/>
                        </a:rPr>
                        <a:t>некоптящего</a:t>
                      </a:r>
                      <a:r>
                        <a:rPr lang="ru-RU" sz="1100" b="1" dirty="0">
                          <a:effectLst/>
                        </a:rPr>
                        <a:t> пламени, мм, не менее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Кислотность</a:t>
                      </a:r>
                      <a:r>
                        <a:rPr lang="ru-RU" sz="1100" b="1" dirty="0">
                          <a:effectLst/>
                        </a:rPr>
                        <a:t>, мг KОН на/100см</a:t>
                      </a:r>
                      <a:r>
                        <a:rPr lang="ru-RU" sz="1100" b="1" baseline="30000" dirty="0">
                          <a:effectLst/>
                        </a:rPr>
                        <a:t>3</a:t>
                      </a:r>
                      <a:r>
                        <a:rPr lang="ru-RU" sz="1100" b="1" dirty="0">
                          <a:effectLst/>
                        </a:rPr>
                        <a:t> топлива, </a:t>
                      </a:r>
                      <a:r>
                        <a:rPr lang="ru-RU" sz="1100" b="1" dirty="0" smtClean="0">
                          <a:effectLst/>
                        </a:rPr>
                        <a:t>не выше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в пределах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0,7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0,2-0,7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0,1 </a:t>
                      </a:r>
                      <a:r>
                        <a:rPr lang="ru-RU" sz="1100" b="1" dirty="0" err="1" smtClean="0">
                          <a:effectLst/>
                        </a:rPr>
                        <a:t>мгКОН</a:t>
                      </a:r>
                      <a:r>
                        <a:rPr lang="ru-RU" sz="1100" b="1" dirty="0" smtClean="0">
                          <a:effectLst/>
                        </a:rPr>
                        <a:t>/г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0,27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</a:tr>
              <a:tr h="2765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Йодное </a:t>
                      </a:r>
                      <a:r>
                        <a:rPr lang="ru-RU" sz="1100" b="1" dirty="0">
                          <a:effectLst/>
                        </a:rPr>
                        <a:t>число, г йода на 100 г топлива, не более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0,5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(0,5-2,5)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0,13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34" marR="48534" marT="0" marB="0"/>
                </a:tc>
              </a:tr>
              <a:tr h="2765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Температура </a:t>
                      </a:r>
                      <a:r>
                        <a:rPr lang="ru-RU" sz="1100" b="1" dirty="0">
                          <a:effectLst/>
                        </a:rPr>
                        <a:t>вспышки в закрытом тигле, °С, не ниже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8200" algn="ctr"/>
                        </a:tabLs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8200" algn="ctr"/>
                        </a:tabLs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28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44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263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Температура </a:t>
                      </a:r>
                      <a:r>
                        <a:rPr lang="ru-RU" sz="1100" b="1" dirty="0">
                          <a:effectLst/>
                        </a:rPr>
                        <a:t>начала кристаллизации, °С, не выше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-60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-</a:t>
                      </a:r>
                      <a:r>
                        <a:rPr lang="ru-RU" sz="1100" b="1" dirty="0">
                          <a:effectLst/>
                        </a:rPr>
                        <a:t>55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-47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-</a:t>
                      </a:r>
                      <a:r>
                        <a:rPr lang="ru-RU" sz="1100" b="1" dirty="0">
                          <a:effectLst/>
                        </a:rPr>
                        <a:t>60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  <a:tr h="263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Термоокислительная стабильность в статических условиях: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а) массовая концентрация осадка, мг/100см</a:t>
                      </a:r>
                      <a:r>
                        <a:rPr lang="ru-RU" sz="1100" b="1" baseline="30000" dirty="0" smtClean="0">
                          <a:effectLst/>
                        </a:rPr>
                        <a:t>3</a:t>
                      </a:r>
                      <a:r>
                        <a:rPr lang="ru-RU" sz="1100" b="1" dirty="0" smtClean="0">
                          <a:effectLst/>
                        </a:rPr>
                        <a:t> топлива, не более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б) массовая концентрация растворимых смол, мг/100 см</a:t>
                      </a:r>
                      <a:r>
                        <a:rPr lang="ru-RU" sz="1100" b="1" baseline="30000" dirty="0" smtClean="0">
                          <a:effectLst/>
                        </a:rPr>
                        <a:t>3</a:t>
                      </a:r>
                      <a:r>
                        <a:rPr lang="ru-RU" sz="1100" b="1" dirty="0" smtClean="0">
                          <a:effectLst/>
                        </a:rPr>
                        <a:t> топлива, не более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в) массовая концентрация нерастворимых смол, мг/100 см</a:t>
                      </a:r>
                      <a:r>
                        <a:rPr lang="ru-RU" sz="1100" b="1" baseline="30000" dirty="0" smtClean="0">
                          <a:effectLst/>
                        </a:rPr>
                        <a:t>3</a:t>
                      </a:r>
                      <a:r>
                        <a:rPr lang="ru-RU" sz="1100" b="1" dirty="0" smtClean="0">
                          <a:effectLst/>
                        </a:rPr>
                        <a:t> топлива, не более</a:t>
                      </a: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(&lt;30)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(&lt;3)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30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3</a:t>
                      </a: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(&lt;6)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(&lt;25)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(&lt;3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2,5</a:t>
                      </a:r>
                      <a:endParaRPr lang="ru-RU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01" marR="31401" marT="0" marB="0"/>
                </a:tc>
              </a:tr>
            </a:tbl>
          </a:graphicData>
        </a:graphic>
      </p:graphicFrame>
      <p:pic>
        <p:nvPicPr>
          <p:cNvPr id="7" name="Picture 13" descr="LOG_CI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96838"/>
            <a:ext cx="15113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1216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</TotalTime>
  <Words>2358</Words>
  <Application>Microsoft Office PowerPoint</Application>
  <PresentationFormat>Экран (4:3)</PresentationFormat>
  <Paragraphs>829</Paragraphs>
  <Slides>19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Альтернативные топлива для авиационных ГТД и ПД</vt:lpstr>
      <vt:lpstr>Презентация PowerPoint</vt:lpstr>
      <vt:lpstr>Презентация PowerPoint</vt:lpstr>
      <vt:lpstr>ПОЛУСИНТЕТИЧЕСКОЕ РЕАКТИВНОЕ ТОПЛИВО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исследования опытного образца синтетического реактивного топлива, изготовленного  из угля по технологии ИНХС РАН</vt:lpstr>
      <vt:lpstr>Презентация PowerPoint</vt:lpstr>
      <vt:lpstr>Презентация PowerPoint</vt:lpstr>
      <vt:lpstr>Презентация PowerPoint</vt:lpstr>
      <vt:lpstr>Физико-химические и эксплуатационные показатели образцов синтетического топлива из биосырья и природного газа, по ТТ ЦИАМ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Синтетическое реактивное топливо</dc:title>
  <dc:creator>Павел</dc:creator>
  <cp:lastModifiedBy>Павел</cp:lastModifiedBy>
  <cp:revision>274</cp:revision>
  <cp:lastPrinted>2016-10-17T12:28:25Z</cp:lastPrinted>
  <dcterms:modified xsi:type="dcterms:W3CDTF">2017-05-24T12:53:26Z</dcterms:modified>
</cp:coreProperties>
</file>