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1"/>
  </p:notesMasterIdLst>
  <p:sldIdLst>
    <p:sldId id="256" r:id="rId2"/>
    <p:sldId id="257" r:id="rId3"/>
    <p:sldId id="259" r:id="rId4"/>
    <p:sldId id="258" r:id="rId5"/>
    <p:sldId id="299" r:id="rId6"/>
    <p:sldId id="307" r:id="rId7"/>
    <p:sldId id="295" r:id="rId8"/>
    <p:sldId id="279" r:id="rId9"/>
    <p:sldId id="315" r:id="rId10"/>
    <p:sldId id="316" r:id="rId11"/>
    <p:sldId id="291" r:id="rId12"/>
    <p:sldId id="280" r:id="rId13"/>
    <p:sldId id="284" r:id="rId14"/>
    <p:sldId id="296" r:id="rId15"/>
    <p:sldId id="305" r:id="rId16"/>
    <p:sldId id="313" r:id="rId17"/>
    <p:sldId id="306" r:id="rId18"/>
    <p:sldId id="312" r:id="rId19"/>
    <p:sldId id="285" r:id="rId20"/>
  </p:sldIdLst>
  <p:sldSz cx="9144000" cy="6858000" type="screen4x3"/>
  <p:notesSz cx="6858000" cy="994727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21" autoAdjust="0"/>
    <p:restoredTop sz="96434" autoAdjust="0"/>
  </p:normalViewPr>
  <p:slideViewPr>
    <p:cSldViewPr>
      <p:cViewPr>
        <p:scale>
          <a:sx n="120" d="100"/>
          <a:sy n="120" d="100"/>
        </p:scale>
        <p:origin x="-1374" y="-29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2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E4B307-02AC-4CA9-809A-0D687B4648B3}" type="datetimeFigureOut">
              <a:rPr lang="ru-RU" smtClean="0"/>
              <a:pPr/>
              <a:t>24.05.2017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42975" y="746125"/>
            <a:ext cx="4972050" cy="3730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724956"/>
            <a:ext cx="5486400" cy="447627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8185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9448185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2AD86E-11CC-4A77-90B5-59D367E83F1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483228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2AD86E-11CC-4A77-90B5-59D367E83F1E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2AD86E-11CC-4A77-90B5-59D367E83F1E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>
              <a:latin typeface="Arial" charset="0"/>
            </a:endParaRPr>
          </a:p>
        </p:txBody>
      </p:sp>
      <p:sp>
        <p:nvSpPr>
          <p:cNvPr id="18435" name="Верхний колонтитул 7"/>
          <p:cNvSpPr txBox="1">
            <a:spLocks noGrp="1"/>
          </p:cNvSpPr>
          <p:nvPr/>
        </p:nvSpPr>
        <p:spPr bwMode="auto">
          <a:xfrm>
            <a:off x="0" y="1"/>
            <a:ext cx="2971800" cy="495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 sz="120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42975" y="746125"/>
            <a:ext cx="4972050" cy="3730625"/>
          </a:xfrm>
          <a:ln/>
        </p:spPr>
      </p:sp>
      <p:sp>
        <p:nvSpPr>
          <p:cNvPr id="155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613" y="4724474"/>
            <a:ext cx="5028774" cy="4476917"/>
          </a:xfrm>
          <a:noFill/>
          <a:ln/>
        </p:spPr>
        <p:txBody>
          <a:bodyPr/>
          <a:lstStyle/>
          <a:p>
            <a:endParaRPr lang="ru-RU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724956"/>
            <a:ext cx="5029200" cy="4476274"/>
          </a:xfrm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724956"/>
            <a:ext cx="5029200" cy="4476274"/>
          </a:xfrm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9699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46083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DA1ADF5-3D1E-45A0-A839-E9157ED519F3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16</a:t>
            </a:fld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FAEF0-6396-4DD6-865C-F6D76FE08DC0}" type="datetime1">
              <a:rPr lang="ru-RU" smtClean="0"/>
              <a:pPr/>
              <a:t>24.05.2017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37C9A-3635-4049-8403-4221117EC39B}" type="datetime1">
              <a:rPr lang="ru-RU" smtClean="0"/>
              <a:pPr/>
              <a:t>24.05.2017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5B558-31A4-49C4-9EFE-66E6B44AA66E}" type="datetime1">
              <a:rPr lang="ru-RU" smtClean="0"/>
              <a:pPr/>
              <a:t>24.05.2017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239F4F-9504-4A20-BC6A-8B1C1D68524D}" type="datetime1">
              <a:rPr lang="ru-RU" smtClean="0"/>
              <a:pPr>
                <a:defRPr/>
              </a:pPr>
              <a:t>24.05.2017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BDB661-A6B8-4ADD-ACE6-E7571378265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9FD33F-01A0-49B2-AB0D-12673B07B76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621608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2AAD2-435D-4C96-AA6E-FDB4F60908F2}" type="datetime1">
              <a:rPr lang="ru-RU" smtClean="0"/>
              <a:pPr/>
              <a:t>24.05.2017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63F54-1CDA-4C67-A052-52F21696E8D7}" type="datetime1">
              <a:rPr lang="ru-RU" smtClean="0"/>
              <a:pPr/>
              <a:t>24.05.2017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7F819-AFD7-48F4-9F84-3801510AA924}" type="datetime1">
              <a:rPr lang="ru-RU" smtClean="0"/>
              <a:pPr/>
              <a:t>24.05.2017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653B7-9B69-4997-A933-62629082C921}" type="datetime1">
              <a:rPr lang="ru-RU" smtClean="0"/>
              <a:pPr/>
              <a:t>24.05.2017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0F5ABE-7FA6-4F22-98D3-1D4199F1E1E6}" type="datetime1">
              <a:rPr lang="ru-RU" smtClean="0"/>
              <a:pPr/>
              <a:t>24.05.2017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8E9C6-2204-4CBC-95BB-908E34F9721B}" type="datetime1">
              <a:rPr lang="ru-RU" smtClean="0"/>
              <a:pPr/>
              <a:t>24.05.2017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19D9A-D5A9-4C5F-B145-3AA2EEAA1E33}" type="datetime1">
              <a:rPr lang="ru-RU" smtClean="0"/>
              <a:pPr/>
              <a:t>24.05.2017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C59EAE-3004-46D2-AF91-1FEC3112836C}" type="datetime1">
              <a:rPr lang="ru-RU" smtClean="0"/>
              <a:pPr/>
              <a:t>24.05.2017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B97C44-A197-4EA9-8E4F-2AA6982AAE5D}" type="datetime1">
              <a:rPr lang="ru-RU" smtClean="0"/>
              <a:pPr/>
              <a:t>24.05.2017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png"/><Relationship Id="rId5" Type="http://schemas.openxmlformats.org/officeDocument/2006/relationships/image" Target="../media/image2.jpeg"/><Relationship Id="rId4" Type="http://schemas.openxmlformats.org/officeDocument/2006/relationships/image" Target="../media/image8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0.png"/><Relationship Id="rId4" Type="http://schemas.openxmlformats.org/officeDocument/2006/relationships/image" Target="../media/image2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1556792"/>
            <a:ext cx="7772400" cy="1928826"/>
          </a:xfrm>
        </p:spPr>
        <p:txBody>
          <a:bodyPr>
            <a:normAutofit/>
          </a:bodyPr>
          <a:lstStyle/>
          <a:p>
            <a:r>
              <a:rPr lang="ru-RU" sz="28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Альтернативные топлива для авиационных ГТД и ПД</a:t>
            </a:r>
            <a:endParaRPr lang="ru-RU" sz="2800" b="1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57224" y="3886200"/>
            <a:ext cx="7286676" cy="2543196"/>
          </a:xfrm>
        </p:spPr>
        <p:txBody>
          <a:bodyPr>
            <a:normAutofit fontScale="92500" lnSpcReduction="10000"/>
          </a:bodyPr>
          <a:lstStyle/>
          <a:p>
            <a:pPr>
              <a:spcBef>
                <a:spcPts val="0"/>
              </a:spcBef>
            </a:pPr>
            <a:r>
              <a:rPr lang="ru-RU" sz="19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Авторы: </a:t>
            </a:r>
            <a:r>
              <a:rPr lang="ru-RU" sz="1900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Бородако П.В</a:t>
            </a:r>
            <a:r>
              <a:rPr lang="ru-RU" sz="19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., Попов И.М., Пацина М.Н., Варламова Н.И.,   Яновский Л.С.</a:t>
            </a:r>
          </a:p>
          <a:p>
            <a:pPr algn="l">
              <a:spcBef>
                <a:spcPts val="0"/>
              </a:spcBef>
            </a:pPr>
            <a:r>
              <a:rPr lang="ru-RU" sz="19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            </a:t>
            </a:r>
          </a:p>
          <a:p>
            <a:endParaRPr lang="ru-RU" sz="2400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2400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2400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0"/>
              </a:spcBef>
            </a:pPr>
            <a:r>
              <a:rPr lang="ru-RU" sz="15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Круглый стол «Сжиженный газ – реальная экологическая альтернатива авиационному и другим видам моторного топлива для Арктики, Крайнего Севера и Антарктики», </a:t>
            </a:r>
          </a:p>
          <a:p>
            <a:pPr>
              <a:spcBef>
                <a:spcPts val="0"/>
              </a:spcBef>
            </a:pPr>
            <a:r>
              <a:rPr lang="ru-RU" sz="17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25 - 27 мая 2017 г., </a:t>
            </a:r>
            <a:r>
              <a:rPr lang="en-US" sz="17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HeliRussia</a:t>
            </a:r>
            <a:r>
              <a:rPr lang="en-US" sz="17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2017</a:t>
            </a:r>
            <a:r>
              <a:rPr lang="ru-RU" sz="17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, Москва</a:t>
            </a:r>
            <a:endParaRPr lang="ru-RU" sz="17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6" descr="LOG_CIAM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50825" y="260350"/>
            <a:ext cx="1512888" cy="325438"/>
          </a:xfrm>
          <a:prstGeom prst="rect">
            <a:avLst/>
          </a:prstGeom>
          <a:noFill/>
        </p:spPr>
      </p:pic>
      <p:sp>
        <p:nvSpPr>
          <p:cNvPr id="5" name="Line 7"/>
          <p:cNvSpPr>
            <a:spLocks noChangeShapeType="1"/>
          </p:cNvSpPr>
          <p:nvPr/>
        </p:nvSpPr>
        <p:spPr bwMode="auto">
          <a:xfrm>
            <a:off x="1763713" y="549275"/>
            <a:ext cx="7056437" cy="0"/>
          </a:xfrm>
          <a:prstGeom prst="line">
            <a:avLst/>
          </a:prstGeom>
          <a:noFill/>
          <a:ln w="22225">
            <a:solidFill>
              <a:srgbClr val="0000A6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pic>
        <p:nvPicPr>
          <p:cNvPr id="7" name="Picture 8" descr="znak1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377238" y="5688013"/>
            <a:ext cx="587375" cy="1054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Line 11"/>
          <p:cNvSpPr>
            <a:spLocks noChangeShapeType="1"/>
          </p:cNvSpPr>
          <p:nvPr/>
        </p:nvSpPr>
        <p:spPr bwMode="auto">
          <a:xfrm>
            <a:off x="323850" y="6597650"/>
            <a:ext cx="7994650" cy="0"/>
          </a:xfrm>
          <a:prstGeom prst="line">
            <a:avLst/>
          </a:prstGeom>
          <a:noFill/>
          <a:ln w="19050">
            <a:solidFill>
              <a:srgbClr val="0000A6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08617805"/>
              </p:ext>
            </p:extLst>
          </p:nvPr>
        </p:nvGraphicFramePr>
        <p:xfrm>
          <a:off x="539552" y="620688"/>
          <a:ext cx="8280920" cy="5011652"/>
        </p:xfrm>
        <a:graphic>
          <a:graphicData uri="http://schemas.openxmlformats.org/drawingml/2006/table">
            <a:tbl>
              <a:tblPr firstRow="1" firstCol="1" bandRow="1">
                <a:tableStyleId>{BC89EF96-8CEA-46FF-86C4-4CE0E7609802}</a:tableStyleId>
              </a:tblPr>
              <a:tblGrid>
                <a:gridCol w="216024"/>
                <a:gridCol w="4320480"/>
                <a:gridCol w="936104"/>
                <a:gridCol w="936104"/>
                <a:gridCol w="936104"/>
                <a:gridCol w="936104"/>
              </a:tblGrid>
              <a:tr h="25432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11</a:t>
                      </a:r>
                      <a:endParaRPr lang="ru-R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401" marR="3140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</a:rPr>
                        <a:t>Массовая (объемная) </a:t>
                      </a:r>
                      <a:r>
                        <a:rPr lang="ru-RU" sz="1100" b="1" dirty="0">
                          <a:effectLst/>
                        </a:rPr>
                        <a:t>доля  ароматических углеводородов, %, не более</a:t>
                      </a:r>
                      <a:endParaRPr lang="ru-R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401" marR="3140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100" b="1" dirty="0" smtClean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22(20)</a:t>
                      </a:r>
                      <a:endParaRPr lang="ru-R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401" marR="3140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100" b="1" dirty="0" smtClean="0">
                        <a:effectLst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</a:rPr>
                        <a:t>22(20)</a:t>
                      </a:r>
                      <a:endParaRPr lang="ru-R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401" marR="3140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100" b="1" dirty="0" smtClean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(25) </a:t>
                      </a:r>
                      <a:endParaRPr lang="ru-RU" sz="11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401" marR="3140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100" b="1" dirty="0" smtClean="0">
                        <a:effectLst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err="1" smtClean="0">
                          <a:effectLst/>
                        </a:rPr>
                        <a:t>отс</a:t>
                      </a:r>
                      <a:r>
                        <a:rPr lang="ru-RU" sz="1100" b="1" dirty="0">
                          <a:effectLst/>
                        </a:rPr>
                        <a:t>.</a:t>
                      </a:r>
                      <a:endParaRPr lang="ru-R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401" marR="31401" marT="0" marB="0"/>
                </a:tc>
              </a:tr>
              <a:tr h="25432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12</a:t>
                      </a:r>
                      <a:endParaRPr lang="ru-R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401" marR="3140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</a:rPr>
                        <a:t>Содержание </a:t>
                      </a:r>
                      <a:r>
                        <a:rPr lang="ru-RU" sz="1100" b="1" dirty="0">
                          <a:effectLst/>
                        </a:rPr>
                        <a:t>фактических смол,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</a:rPr>
                        <a:t>мг/100 см топлива, не более</a:t>
                      </a:r>
                      <a:endParaRPr lang="ru-R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401" marR="3140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100" b="1" dirty="0" smtClean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3</a:t>
                      </a:r>
                      <a:endParaRPr lang="ru-R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401" marR="3140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effectLst/>
                        </a:rPr>
                        <a:t>4 </a:t>
                      </a:r>
                      <a:endParaRPr lang="ru-RU" sz="11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401" marR="3140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100" b="1" dirty="0" smtClean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7</a:t>
                      </a:r>
                      <a:endParaRPr lang="ru-R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401" marR="3140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effectLst/>
                        </a:rPr>
                        <a:t>2,2</a:t>
                      </a:r>
                      <a:endParaRPr lang="ru-RU" sz="11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401" marR="31401" marT="0" marB="0"/>
                </a:tc>
              </a:tr>
              <a:tr h="25432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13</a:t>
                      </a:r>
                      <a:endParaRPr lang="ru-R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401" marR="3140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</a:rPr>
                        <a:t>Массовая </a:t>
                      </a:r>
                      <a:r>
                        <a:rPr lang="ru-RU" sz="1100" b="1" dirty="0">
                          <a:effectLst/>
                        </a:rPr>
                        <a:t>доля общей серы, </a:t>
                      </a:r>
                      <a:r>
                        <a:rPr lang="ru-RU" sz="1100" b="1" dirty="0" smtClean="0">
                          <a:effectLst/>
                        </a:rPr>
                        <a:t>%,</a:t>
                      </a:r>
                      <a:r>
                        <a:rPr lang="ru-RU" sz="1100" b="1" baseline="0" dirty="0" smtClean="0">
                          <a:effectLst/>
                        </a:rPr>
                        <a:t> </a:t>
                      </a:r>
                      <a:r>
                        <a:rPr lang="ru-RU" sz="1100" b="1" dirty="0" smtClean="0">
                          <a:effectLst/>
                        </a:rPr>
                        <a:t>не </a:t>
                      </a:r>
                      <a:r>
                        <a:rPr lang="ru-RU" sz="1100" b="1" dirty="0">
                          <a:effectLst/>
                        </a:rPr>
                        <a:t>более </a:t>
                      </a:r>
                      <a:endParaRPr lang="ru-R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401" marR="3140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0,2</a:t>
                      </a:r>
                      <a:endParaRPr lang="ru-R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401" marR="3140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</a:rPr>
                        <a:t>0,1 </a:t>
                      </a:r>
                      <a:endParaRPr lang="ru-R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401" marR="3140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0,25</a:t>
                      </a:r>
                      <a:endParaRPr lang="ru-R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401" marR="3140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err="1" smtClean="0">
                          <a:effectLst/>
                        </a:rPr>
                        <a:t>отс</a:t>
                      </a:r>
                      <a:r>
                        <a:rPr lang="ru-RU" sz="1100" b="1" dirty="0">
                          <a:effectLst/>
                        </a:rPr>
                        <a:t>.</a:t>
                      </a:r>
                      <a:endParaRPr lang="ru-R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401" marR="31401" marT="0" marB="0"/>
                </a:tc>
              </a:tr>
              <a:tr h="25432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14</a:t>
                      </a:r>
                      <a:endParaRPr lang="ru-R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401" marR="3140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</a:rPr>
                        <a:t>Массовая </a:t>
                      </a:r>
                      <a:r>
                        <a:rPr lang="ru-RU" sz="1100" b="1" dirty="0">
                          <a:effectLst/>
                        </a:rPr>
                        <a:t>доля </a:t>
                      </a:r>
                      <a:r>
                        <a:rPr lang="ru-RU" sz="1100" b="1" dirty="0" err="1">
                          <a:effectLst/>
                        </a:rPr>
                        <a:t>меркаптановой</a:t>
                      </a:r>
                      <a:r>
                        <a:rPr lang="ru-RU" sz="1100" b="1" dirty="0">
                          <a:effectLst/>
                        </a:rPr>
                        <a:t> серы, %, не более</a:t>
                      </a:r>
                      <a:endParaRPr lang="ru-R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401" marR="3140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0,003</a:t>
                      </a:r>
                      <a:endParaRPr lang="ru-R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401" marR="3140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</a:rPr>
                        <a:t> </a:t>
                      </a:r>
                      <a:r>
                        <a:rPr lang="ru-RU" sz="1100" b="1" dirty="0" smtClean="0">
                          <a:effectLst/>
                        </a:rPr>
                        <a:t>0,001 </a:t>
                      </a:r>
                      <a:endParaRPr lang="ru-R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401" marR="3140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0,003</a:t>
                      </a:r>
                      <a:endParaRPr lang="ru-R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401" marR="3140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err="1" smtClean="0">
                          <a:effectLst/>
                        </a:rPr>
                        <a:t>отс</a:t>
                      </a:r>
                      <a:r>
                        <a:rPr lang="ru-RU" sz="1100" b="1" dirty="0">
                          <a:effectLst/>
                        </a:rPr>
                        <a:t>.</a:t>
                      </a:r>
                      <a:endParaRPr lang="ru-R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401" marR="31401" marT="0" marB="0"/>
                </a:tc>
              </a:tr>
              <a:tr h="25432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15</a:t>
                      </a:r>
                      <a:endParaRPr lang="ru-R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401" marR="3140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</a:rPr>
                        <a:t>Испытание </a:t>
                      </a:r>
                      <a:r>
                        <a:rPr lang="ru-RU" sz="1100" b="1" dirty="0">
                          <a:effectLst/>
                        </a:rPr>
                        <a:t>на медной пластинке ,балл, не более </a:t>
                      </a:r>
                      <a:endParaRPr lang="ru-R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401" marR="31401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1" dirty="0" smtClean="0">
                          <a:effectLst/>
                        </a:rPr>
                        <a:t>Выдерживает </a:t>
                      </a:r>
                      <a:endParaRPr lang="ru-RU" sz="1100" b="1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1401" marR="3140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</a:rPr>
                        <a:t>Выдерживает </a:t>
                      </a:r>
                      <a:endParaRPr lang="ru-R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401" marR="3140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ru-R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401" marR="3140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</a:rPr>
                        <a:t>Выдерживает</a:t>
                      </a:r>
                      <a:endParaRPr lang="ru-R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401" marR="31401" marT="0" marB="0"/>
                </a:tc>
              </a:tr>
              <a:tr h="25432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16</a:t>
                      </a:r>
                      <a:endParaRPr lang="ru-R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401" marR="3140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</a:rPr>
                        <a:t>Содержание </a:t>
                      </a:r>
                      <a:r>
                        <a:rPr lang="ru-RU" sz="1100" b="1" dirty="0">
                          <a:effectLst/>
                        </a:rPr>
                        <a:t>водорастворимых кислот и щелочей</a:t>
                      </a:r>
                      <a:endParaRPr lang="ru-R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401" marR="31401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1" dirty="0" smtClean="0">
                          <a:effectLst/>
                        </a:rPr>
                        <a:t>Отсутствие </a:t>
                      </a:r>
                      <a:endParaRPr lang="ru-RU" sz="1100" b="1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1401" marR="3140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</a:rPr>
                        <a:t>Отсутствие </a:t>
                      </a:r>
                      <a:endParaRPr lang="ru-R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401" marR="3140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(</a:t>
                      </a:r>
                      <a:r>
                        <a:rPr lang="ru-RU" sz="1100" b="1" dirty="0" err="1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Отсутст</a:t>
                      </a:r>
                      <a:r>
                        <a:rPr lang="ru-RU" sz="11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.)</a:t>
                      </a:r>
                      <a:endParaRPr lang="ru-R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401" marR="3140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</a:rPr>
                        <a:t>Отсутствие</a:t>
                      </a:r>
                      <a:endParaRPr lang="ru-R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401" marR="31401" marT="0" marB="0"/>
                </a:tc>
              </a:tr>
              <a:tr h="127163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17</a:t>
                      </a:r>
                      <a:endParaRPr lang="ru-R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401" marR="3140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</a:rPr>
                        <a:t>Зольность</a:t>
                      </a:r>
                      <a:r>
                        <a:rPr lang="ru-RU" sz="1100" b="1" dirty="0">
                          <a:effectLst/>
                        </a:rPr>
                        <a:t>, %, не более</a:t>
                      </a:r>
                      <a:endParaRPr lang="ru-R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401" marR="3140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0,003</a:t>
                      </a:r>
                      <a:endParaRPr lang="ru-R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401" marR="3140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effectLst/>
                        </a:rPr>
                        <a:t>0,003 </a:t>
                      </a:r>
                      <a:endParaRPr lang="ru-RU" sz="11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401" marR="3140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(0,003)</a:t>
                      </a:r>
                      <a:endParaRPr lang="ru-R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401" marR="3140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effectLst/>
                        </a:rPr>
                        <a:t>0,002</a:t>
                      </a:r>
                      <a:endParaRPr lang="ru-RU" sz="11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401" marR="31401" marT="0" marB="0"/>
                </a:tc>
              </a:tr>
              <a:tr h="25432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18</a:t>
                      </a:r>
                      <a:endParaRPr lang="ru-R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401" marR="3140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</a:rPr>
                        <a:t>Содержание </a:t>
                      </a:r>
                      <a:r>
                        <a:rPr lang="ru-RU" sz="1100" b="1" dirty="0">
                          <a:effectLst/>
                        </a:rPr>
                        <a:t>механических примесей и </a:t>
                      </a:r>
                      <a:r>
                        <a:rPr lang="ru-RU" sz="1100" b="1" dirty="0" smtClean="0">
                          <a:effectLst/>
                        </a:rPr>
                        <a:t>воды,</a:t>
                      </a:r>
                      <a:r>
                        <a:rPr lang="ru-RU" sz="1100" b="1" baseline="0" dirty="0" smtClean="0">
                          <a:effectLst/>
                        </a:rPr>
                        <a:t> не более</a:t>
                      </a:r>
                      <a:endParaRPr lang="ru-R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401" marR="3140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</a:rPr>
                        <a:t>Отсутствие</a:t>
                      </a:r>
                      <a:endParaRPr lang="ru-R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401" marR="3140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</a:rPr>
                        <a:t>Отсутствие </a:t>
                      </a:r>
                      <a:endParaRPr lang="ru-R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401" marR="3140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 мг/дм</a:t>
                      </a:r>
                      <a:r>
                        <a:rPr lang="ru-RU" sz="1100" b="1" baseline="300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3</a:t>
                      </a:r>
                      <a:endParaRPr lang="ru-R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401" marR="3140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</a:rPr>
                        <a:t>Отсутствие</a:t>
                      </a:r>
                      <a:endParaRPr lang="ru-R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401" marR="31401" marT="0" marB="0"/>
                </a:tc>
              </a:tr>
              <a:tr h="127163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19</a:t>
                      </a:r>
                      <a:endParaRPr lang="ru-R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401" marR="3140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</a:rPr>
                        <a:t>Массовая </a:t>
                      </a:r>
                      <a:r>
                        <a:rPr lang="ru-RU" sz="1100" b="1" dirty="0">
                          <a:effectLst/>
                        </a:rPr>
                        <a:t>доля сероводорода</a:t>
                      </a:r>
                      <a:endParaRPr lang="ru-R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401" marR="31401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321945" algn="l"/>
                          <a:tab pos="476250" algn="ctr"/>
                        </a:tabLst>
                        <a:defRPr/>
                      </a:pPr>
                      <a:r>
                        <a:rPr lang="ru-RU" sz="1100" b="1" dirty="0" smtClean="0">
                          <a:effectLst/>
                        </a:rPr>
                        <a:t>Отсутствие</a:t>
                      </a:r>
                      <a:endParaRPr lang="ru-RU" sz="1100" b="1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1401" marR="3140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321945" algn="l"/>
                          <a:tab pos="476250" algn="ctr"/>
                        </a:tabLst>
                      </a:pPr>
                      <a:r>
                        <a:rPr lang="ru-RU" sz="1100" b="1" dirty="0">
                          <a:effectLst/>
                        </a:rPr>
                        <a:t>Отсутствие</a:t>
                      </a:r>
                      <a:endParaRPr lang="ru-R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401" marR="3140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(</a:t>
                      </a:r>
                      <a:r>
                        <a:rPr lang="ru-RU" sz="1100" b="1" dirty="0" err="1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Отсутст</a:t>
                      </a:r>
                      <a:r>
                        <a:rPr lang="ru-RU" sz="11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.)</a:t>
                      </a:r>
                      <a:endParaRPr lang="ru-R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401" marR="3140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effectLst/>
                        </a:rPr>
                        <a:t>Отсутствие</a:t>
                      </a:r>
                      <a:endParaRPr lang="ru-RU" sz="11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401" marR="31401" marT="0" marB="0"/>
                </a:tc>
              </a:tr>
              <a:tr h="161609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20</a:t>
                      </a:r>
                      <a:endParaRPr lang="ru-R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401" marR="3140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</a:rPr>
                        <a:t> </a:t>
                      </a:r>
                      <a:r>
                        <a:rPr lang="ru-RU" sz="1100" b="1" dirty="0">
                          <a:effectLst/>
                        </a:rPr>
                        <a:t>Массовая доля нафталиновых углеводородов, %, не более</a:t>
                      </a:r>
                      <a:endParaRPr lang="ru-R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401" marR="31401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1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(&lt;1,5)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401" marR="3140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</a:rPr>
                        <a:t>1,5 </a:t>
                      </a:r>
                      <a:endParaRPr lang="ru-R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401" marR="3140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3</a:t>
                      </a:r>
                      <a:endParaRPr lang="ru-R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401" marR="3140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</a:rPr>
                        <a:t>Отсутствие</a:t>
                      </a:r>
                      <a:endParaRPr lang="ru-R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401" marR="31401" marT="0" marB="0"/>
                </a:tc>
              </a:tr>
              <a:tr h="127163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22</a:t>
                      </a:r>
                      <a:endParaRPr lang="ru-R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401" marR="3140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</a:rPr>
                        <a:t> </a:t>
                      </a:r>
                      <a:r>
                        <a:rPr lang="ru-RU" sz="1100" b="1" dirty="0" err="1">
                          <a:effectLst/>
                        </a:rPr>
                        <a:t>Люминометрическое</a:t>
                      </a:r>
                      <a:r>
                        <a:rPr lang="ru-RU" sz="1100" b="1" dirty="0">
                          <a:effectLst/>
                        </a:rPr>
                        <a:t> число, не ниже</a:t>
                      </a:r>
                      <a:endParaRPr lang="ru-R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401" marR="3140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(50)</a:t>
                      </a:r>
                      <a:endParaRPr lang="ru-R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401" marR="3140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effectLst/>
                        </a:rPr>
                        <a:t>50 </a:t>
                      </a:r>
                      <a:endParaRPr lang="ru-RU" sz="11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401" marR="31401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(</a:t>
                      </a:r>
                      <a:r>
                        <a:rPr lang="ru-RU" sz="1100" b="1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50)</a:t>
                      </a:r>
                    </a:p>
                  </a:txBody>
                  <a:tcPr marL="31401" marR="3140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effectLst/>
                        </a:rPr>
                        <a:t>-</a:t>
                      </a:r>
                      <a:endParaRPr lang="ru-RU" sz="11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401" marR="31401" marT="0" marB="0"/>
                </a:tc>
              </a:tr>
              <a:tr h="508651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23</a:t>
                      </a:r>
                      <a:endParaRPr lang="ru-R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401" marR="3140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</a:rPr>
                        <a:t> </a:t>
                      </a:r>
                      <a:r>
                        <a:rPr lang="ru-RU" sz="1100" b="1" dirty="0">
                          <a:effectLst/>
                        </a:rPr>
                        <a:t>Взаимодействие с водой, баллы,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</a:rPr>
                        <a:t>не более: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</a:rPr>
                        <a:t>а) состояние поверхности раздела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</a:rPr>
                        <a:t>б) состояние разделенных фаз</a:t>
                      </a:r>
                      <a:endParaRPr lang="ru-R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401" marR="3140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100" b="1" dirty="0" smtClean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100" b="1" dirty="0" smtClean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ru-R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401" marR="3140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effectLst/>
                        </a:rPr>
                        <a:t>1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effectLst/>
                        </a:rPr>
                        <a:t>1</a:t>
                      </a:r>
                      <a:endParaRPr lang="ru-RU" sz="11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401" marR="3140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100" b="1" dirty="0" smtClean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100" b="1" dirty="0" smtClean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ru-R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401" marR="3140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effectLst/>
                        </a:rPr>
                        <a:t>1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effectLst/>
                        </a:rPr>
                        <a:t>1</a:t>
                      </a:r>
                      <a:endParaRPr lang="ru-RU" sz="11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401" marR="31401" marT="0" marB="0"/>
                </a:tc>
              </a:tr>
              <a:tr h="541311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24</a:t>
                      </a:r>
                      <a:endParaRPr lang="ru-R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401" marR="3140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</a:rPr>
                        <a:t>Удельная </a:t>
                      </a:r>
                      <a:r>
                        <a:rPr lang="ru-RU" sz="1100" b="1" dirty="0">
                          <a:effectLst/>
                        </a:rPr>
                        <a:t>электрическая проводимость, </a:t>
                      </a:r>
                      <a:r>
                        <a:rPr lang="ru-RU" sz="1100" b="1" dirty="0" err="1">
                          <a:effectLst/>
                        </a:rPr>
                        <a:t>пСм</a:t>
                      </a:r>
                      <a:r>
                        <a:rPr lang="ru-RU" sz="1100" b="1" dirty="0">
                          <a:effectLst/>
                        </a:rPr>
                        <a:t>/м: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</a:rPr>
                        <a:t>с </a:t>
                      </a:r>
                      <a:r>
                        <a:rPr lang="ru-RU" sz="1100" b="1" dirty="0" err="1" smtClean="0">
                          <a:effectLst/>
                        </a:rPr>
                        <a:t>антист</a:t>
                      </a:r>
                      <a:r>
                        <a:rPr lang="ru-RU" sz="1100" b="1" dirty="0" smtClean="0">
                          <a:effectLst/>
                        </a:rPr>
                        <a:t>. присадкой при </a:t>
                      </a:r>
                      <a:r>
                        <a:rPr lang="ru-RU" sz="1100" b="1" dirty="0">
                          <a:effectLst/>
                        </a:rPr>
                        <a:t>температуре заправки летательного аппарата, не менее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</a:rPr>
                        <a:t>-без </a:t>
                      </a:r>
                      <a:r>
                        <a:rPr lang="ru-RU" sz="1100" b="1" dirty="0" err="1" smtClean="0">
                          <a:effectLst/>
                        </a:rPr>
                        <a:t>антист</a:t>
                      </a:r>
                      <a:r>
                        <a:rPr lang="ru-RU" sz="1100" b="1" dirty="0" smtClean="0">
                          <a:effectLst/>
                        </a:rPr>
                        <a:t>. присадки при </a:t>
                      </a:r>
                      <a:r>
                        <a:rPr lang="ru-RU" sz="1100" b="1" dirty="0">
                          <a:effectLst/>
                        </a:rPr>
                        <a:t>температуре 20 °С, не более</a:t>
                      </a:r>
                      <a:endParaRPr lang="ru-R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401" marR="3140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100" b="1" dirty="0" smtClean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100" b="1" dirty="0" smtClean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50-600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10</a:t>
                      </a:r>
                      <a:endParaRPr lang="ru-R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401" marR="3140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100" b="1" dirty="0" smtClean="0">
                        <a:effectLst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</a:rPr>
                        <a:t>50-600 </a:t>
                      </a:r>
                      <a:endParaRPr lang="ru-RU" sz="1100" b="1" dirty="0">
                        <a:effectLst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</a:rPr>
                        <a:t>10</a:t>
                      </a:r>
                      <a:endParaRPr lang="ru-R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401" marR="3140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100" b="1" dirty="0" smtClean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100" b="1" dirty="0" smtClean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50-600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10</a:t>
                      </a:r>
                      <a:endParaRPr lang="ru-R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401" marR="3140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</a:rPr>
                        <a:t>0</a:t>
                      </a:r>
                      <a:endParaRPr lang="ru-R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401" marR="31401" marT="0" marB="0"/>
                </a:tc>
              </a:tr>
              <a:tr h="890142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25</a:t>
                      </a:r>
                      <a:endParaRPr lang="ru-R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401" marR="3140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err="1" smtClean="0">
                          <a:effectLst/>
                        </a:rPr>
                        <a:t>Термоокислительная</a:t>
                      </a:r>
                      <a:r>
                        <a:rPr lang="ru-RU" sz="1100" b="1" dirty="0" smtClean="0">
                          <a:effectLst/>
                        </a:rPr>
                        <a:t> стабильность на приборе </a:t>
                      </a:r>
                      <a:r>
                        <a:rPr lang="en-US" sz="1100" b="1" dirty="0" smtClean="0">
                          <a:effectLst/>
                        </a:rPr>
                        <a:t>JFTOT </a:t>
                      </a:r>
                      <a:r>
                        <a:rPr lang="ru-RU" sz="1100" b="1" dirty="0" smtClean="0">
                          <a:effectLst/>
                        </a:rPr>
                        <a:t>при </a:t>
                      </a:r>
                      <a:r>
                        <a:rPr lang="ru-RU" sz="1100" b="1" dirty="0">
                          <a:effectLst/>
                        </a:rPr>
                        <a:t>контрольной температуре не ниже </a:t>
                      </a:r>
                      <a:r>
                        <a:rPr lang="ru-RU" sz="1100" b="1" dirty="0" smtClean="0">
                          <a:effectLst/>
                        </a:rPr>
                        <a:t>260 </a:t>
                      </a:r>
                      <a:r>
                        <a:rPr lang="ru-RU" sz="1100" b="1" dirty="0">
                          <a:effectLst/>
                        </a:rPr>
                        <a:t>°С: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</a:rPr>
                        <a:t>а) перепад давления на фильтре, кПа (мм </a:t>
                      </a:r>
                      <a:r>
                        <a:rPr lang="ru-RU" sz="1100" b="1" dirty="0" err="1">
                          <a:effectLst/>
                        </a:rPr>
                        <a:t>рт.ст</a:t>
                      </a:r>
                      <a:r>
                        <a:rPr lang="ru-RU" sz="1100" b="1" dirty="0">
                          <a:effectLst/>
                        </a:rPr>
                        <a:t>.), не более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</a:rPr>
                        <a:t>б) цвет отложений на трубке, баллы по цветовой шкале (при отсутствии нехарактерных отложений), не более</a:t>
                      </a:r>
                      <a:endParaRPr lang="ru-R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401" marR="3140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100" b="1" dirty="0" smtClean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100" b="1" dirty="0" smtClean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3,3(25)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100" b="1" dirty="0" smtClean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3</a:t>
                      </a:r>
                      <a:endParaRPr lang="ru-R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401" marR="3140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</a:rPr>
                        <a:t>При 275</a:t>
                      </a:r>
                      <a:r>
                        <a:rPr lang="ru-RU" sz="1100" b="1" dirty="0">
                          <a:effectLst/>
                        </a:rPr>
                        <a:t> </a:t>
                      </a:r>
                      <a:r>
                        <a:rPr lang="ru-RU" sz="1100" b="1" dirty="0" smtClean="0">
                          <a:effectLst/>
                        </a:rPr>
                        <a:t>°С</a:t>
                      </a:r>
                      <a:endParaRPr lang="ru-RU" sz="1100" b="1" dirty="0">
                        <a:effectLst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</a:rPr>
                        <a:t>  </a:t>
                      </a:r>
                      <a:endParaRPr lang="ru-RU" sz="1100" b="1" dirty="0">
                        <a:effectLst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</a:rPr>
                        <a:t>3,3 (25) 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</a:rPr>
                        <a:t> </a:t>
                      </a:r>
                      <a:endParaRPr lang="ru-RU" sz="1100" b="1" dirty="0">
                        <a:effectLst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</a:rPr>
                        <a:t>3  </a:t>
                      </a:r>
                      <a:endParaRPr lang="ru-R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401" marR="3140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100" b="1" dirty="0" smtClean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100" b="1" dirty="0" smtClean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3,3(25)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100" b="1" dirty="0" smtClean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3</a:t>
                      </a:r>
                      <a:endParaRPr lang="ru-R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401" marR="31401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1" dirty="0" smtClean="0">
                          <a:effectLst/>
                        </a:rPr>
                        <a:t>При 275 °С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</a:rPr>
                        <a:t> </a:t>
                      </a:r>
                      <a:endParaRPr lang="ru-RU" sz="1100" b="1" dirty="0">
                        <a:effectLst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</a:rPr>
                        <a:t>0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</a:rPr>
                        <a:t> </a:t>
                      </a:r>
                      <a:endParaRPr lang="ru-RU" sz="1100" b="1" dirty="0">
                        <a:effectLst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</a:rPr>
                        <a:t>&lt;1</a:t>
                      </a:r>
                      <a:endParaRPr lang="ru-R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401" marR="31401" marT="0" marB="0"/>
                </a:tc>
              </a:tr>
            </a:tbl>
          </a:graphicData>
        </a:graphic>
      </p:graphicFrame>
      <p:pic>
        <p:nvPicPr>
          <p:cNvPr id="3" name="Picture 13" descr="LOG_CIAM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967" y="22385"/>
            <a:ext cx="1610064" cy="3467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251520" y="5733256"/>
            <a:ext cx="864095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200" b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	Опытный образец унифицированного альтернативного синтетического топлива из угля </a:t>
            </a:r>
            <a:r>
              <a:rPr lang="ru-RU" sz="1200" b="1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соответствует  </a:t>
            </a:r>
            <a:r>
              <a:rPr lang="ru-RU" sz="1200" b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требованиям к топливам </a:t>
            </a:r>
            <a:r>
              <a:rPr lang="ru-RU" sz="1200" b="1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ДЖЕТ </a:t>
            </a:r>
            <a:r>
              <a:rPr lang="ru-RU" sz="1200" b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А-1 и Т-8В</a:t>
            </a:r>
            <a:r>
              <a:rPr lang="ru-RU" sz="1200" b="1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ru-RU" sz="1200" b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	Рекомендовано </a:t>
            </a:r>
            <a:r>
              <a:rPr lang="ru-RU" sz="1200" b="1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на базе лабораторного регламента </a:t>
            </a:r>
            <a:r>
              <a:rPr lang="ru-RU" sz="1200" b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разработать опытно-промышленную технологию производства на пилотных установках. </a:t>
            </a:r>
            <a:endParaRPr lang="ru-RU" sz="12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23008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14480" y="500042"/>
            <a:ext cx="5398783" cy="3618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428596" y="4143380"/>
            <a:ext cx="800105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	Данная технология описана в патенте РФ № 2444557.</a:t>
            </a:r>
          </a:p>
          <a:p>
            <a:pPr algn="just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	Каждый процесс осуществляется на самостоятельной установке. </a:t>
            </a:r>
          </a:p>
          <a:p>
            <a:pPr algn="just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	Выход синтетического углеводородного топлива по разработанному лабораторному регламенту синтеза углеводородов из природного газа с последующим их гидрированием составляет не менее 45 % масс. Синтезированное углеводородное топливо с введением в него антиокислительной присадки «ионол» в концентрации 0,003% масс. и противоизносной присадки «нафтеновые кислоты» в концентрации 0,003% масс. может рассматриваться как аналог вырабатываемого из нефти унифицированного реактивного топлива РТ (ГОСТ 10227-86).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Picture 6" descr="LOG_CIAM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50825" y="260350"/>
            <a:ext cx="1512888" cy="325438"/>
          </a:xfrm>
          <a:prstGeom prst="rect">
            <a:avLst/>
          </a:prstGeom>
          <a:noFill/>
        </p:spPr>
      </p:pic>
      <p:sp>
        <p:nvSpPr>
          <p:cNvPr id="7" name="Line 7"/>
          <p:cNvSpPr>
            <a:spLocks noChangeShapeType="1"/>
          </p:cNvSpPr>
          <p:nvPr/>
        </p:nvSpPr>
        <p:spPr bwMode="auto">
          <a:xfrm>
            <a:off x="1763713" y="549275"/>
            <a:ext cx="7056437" cy="0"/>
          </a:xfrm>
          <a:prstGeom prst="line">
            <a:avLst/>
          </a:prstGeom>
          <a:noFill/>
          <a:ln w="22225">
            <a:solidFill>
              <a:srgbClr val="0000A6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pic>
        <p:nvPicPr>
          <p:cNvPr id="9" name="Picture 8" descr="znak1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377238" y="5688013"/>
            <a:ext cx="587375" cy="1054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Line 11"/>
          <p:cNvSpPr>
            <a:spLocks noChangeShapeType="1"/>
          </p:cNvSpPr>
          <p:nvPr/>
        </p:nvSpPr>
        <p:spPr bwMode="auto">
          <a:xfrm>
            <a:off x="323850" y="6597650"/>
            <a:ext cx="7994650" cy="0"/>
          </a:xfrm>
          <a:prstGeom prst="line">
            <a:avLst/>
          </a:prstGeom>
          <a:noFill/>
          <a:ln w="19050">
            <a:solidFill>
              <a:srgbClr val="0000A6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357158" y="571480"/>
            <a:ext cx="835821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	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Лабораторный регламент получения авиакеросина из природного газа, разработанный Центром исследований и разработок (РН-ЦИР)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11</a:t>
            </a:fld>
            <a:endParaRPr lang="ru-RU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628" name="Text Box 4"/>
          <p:cNvSpPr txBox="1">
            <a:spLocks noChangeArrowheads="1"/>
          </p:cNvSpPr>
          <p:nvPr/>
        </p:nvSpPr>
        <p:spPr bwMode="auto">
          <a:xfrm>
            <a:off x="263525" y="836712"/>
            <a:ext cx="8636000" cy="6340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110000"/>
              </a:lnSpc>
            </a:pPr>
            <a:r>
              <a:rPr lang="ru-RU" sz="1600" b="1" baseline="0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	Разработан </a:t>
            </a:r>
            <a:r>
              <a:rPr lang="ru-RU" sz="1600" b="1" baseline="0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лабораторный регламент получения биотоплива из этилового </a:t>
            </a:r>
            <a:r>
              <a:rPr lang="ru-RU" sz="1600" b="1" baseline="0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спирта в  МИТХТ им. М.В. Ломоносова</a:t>
            </a:r>
            <a:r>
              <a:rPr lang="ru-RU" sz="1600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1600" b="1" strike="sngStrike" baseline="0" dirty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4629" name="Text Box 5"/>
          <p:cNvSpPr txBox="1">
            <a:spLocks noChangeArrowheads="1"/>
          </p:cNvSpPr>
          <p:nvPr/>
        </p:nvSpPr>
        <p:spPr bwMode="auto">
          <a:xfrm>
            <a:off x="139122" y="2693607"/>
            <a:ext cx="2830513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/>
            <a:r>
              <a:rPr lang="ru-RU" b="1" i="1" u="sng" baseline="0" dirty="0">
                <a:solidFill>
                  <a:srgbClr val="0000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1 стадия:</a:t>
            </a:r>
          </a:p>
          <a:p>
            <a:pPr eaLnBrk="1" hangingPunct="1"/>
            <a:r>
              <a:rPr lang="ru-RU" b="1" i="1" u="sng" baseline="0" dirty="0">
                <a:solidFill>
                  <a:srgbClr val="0000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Конверсия этанола</a:t>
            </a:r>
          </a:p>
        </p:txBody>
      </p:sp>
      <p:pic>
        <p:nvPicPr>
          <p:cNvPr id="154630" name="Picture 13" descr="LOG_CIAM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15888" y="96838"/>
            <a:ext cx="1511300" cy="325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500035" y="3321739"/>
            <a:ext cx="2422498" cy="2156724"/>
            <a:chOff x="367" y="1427"/>
            <a:chExt cx="1979" cy="1958"/>
          </a:xfrm>
        </p:grpSpPr>
        <p:sp>
          <p:nvSpPr>
            <p:cNvPr id="154632" name="Text Box 8"/>
            <p:cNvSpPr txBox="1">
              <a:spLocks noChangeArrowheads="1"/>
            </p:cNvSpPr>
            <p:nvPr/>
          </p:nvSpPr>
          <p:spPr bwMode="auto">
            <a:xfrm>
              <a:off x="1179" y="1706"/>
              <a:ext cx="152" cy="11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eaLnBrk="1" hangingPunct="1"/>
              <a:r>
                <a:rPr lang="en-US" sz="1400" b="1" baseline="0"/>
                <a:t> </a:t>
              </a:r>
              <a:r>
                <a:rPr lang="ru-RU" sz="1400" b="1" baseline="0"/>
                <a:t>4</a:t>
              </a:r>
              <a:endParaRPr lang="ru-RU" baseline="0"/>
            </a:p>
          </p:txBody>
        </p:sp>
        <p:sp>
          <p:nvSpPr>
            <p:cNvPr id="154633" name="Text Box 9"/>
            <p:cNvSpPr txBox="1">
              <a:spLocks noChangeArrowheads="1"/>
            </p:cNvSpPr>
            <p:nvPr/>
          </p:nvSpPr>
          <p:spPr bwMode="auto">
            <a:xfrm>
              <a:off x="1406" y="1714"/>
              <a:ext cx="227" cy="11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lIns="0" tIns="0" rIns="0" bIns="0"/>
            <a:lstStyle/>
            <a:p>
              <a:pPr eaLnBrk="1" hangingPunct="1"/>
              <a:r>
                <a:rPr lang="ru-RU" sz="1400" b="1" baseline="0"/>
                <a:t> 5</a:t>
              </a:r>
            </a:p>
          </p:txBody>
        </p:sp>
        <p:sp>
          <p:nvSpPr>
            <p:cNvPr id="154634" name="Rectangle 10"/>
            <p:cNvSpPr>
              <a:spLocks noChangeArrowheads="1"/>
            </p:cNvSpPr>
            <p:nvPr/>
          </p:nvSpPr>
          <p:spPr bwMode="auto">
            <a:xfrm>
              <a:off x="1574" y="2343"/>
              <a:ext cx="152" cy="495"/>
            </a:xfrm>
            <a:prstGeom prst="rect">
              <a:avLst/>
            </a:prstGeom>
            <a:pattFill prst="pct5">
              <a:fgClr>
                <a:srgbClr val="000000"/>
              </a:fgClr>
              <a:bgClr>
                <a:srgbClr val="FFFFFF"/>
              </a:bgClr>
            </a:pattFill>
            <a:ln w="222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54635" name="Rectangle 11"/>
            <p:cNvSpPr>
              <a:spLocks noChangeArrowheads="1"/>
            </p:cNvSpPr>
            <p:nvPr/>
          </p:nvSpPr>
          <p:spPr bwMode="auto">
            <a:xfrm flipH="1">
              <a:off x="1612" y="2343"/>
              <a:ext cx="75" cy="495"/>
            </a:xfrm>
            <a:prstGeom prst="rect">
              <a:avLst/>
            </a:prstGeom>
            <a:solidFill>
              <a:srgbClr val="FFFFFF"/>
            </a:solidFill>
            <a:ln w="222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54636" name="Line 12"/>
            <p:cNvSpPr>
              <a:spLocks noChangeShapeType="1"/>
            </p:cNvSpPr>
            <p:nvPr/>
          </p:nvSpPr>
          <p:spPr bwMode="auto">
            <a:xfrm>
              <a:off x="1650" y="2838"/>
              <a:ext cx="0" cy="115"/>
            </a:xfrm>
            <a:prstGeom prst="line">
              <a:avLst/>
            </a:prstGeom>
            <a:noFill/>
            <a:ln w="222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54637" name="Rectangle 13"/>
            <p:cNvSpPr>
              <a:spLocks noChangeArrowheads="1"/>
            </p:cNvSpPr>
            <p:nvPr/>
          </p:nvSpPr>
          <p:spPr bwMode="auto">
            <a:xfrm>
              <a:off x="1574" y="2953"/>
              <a:ext cx="152" cy="267"/>
            </a:xfrm>
            <a:prstGeom prst="rect">
              <a:avLst/>
            </a:prstGeom>
            <a:solidFill>
              <a:srgbClr val="FFFFFF"/>
            </a:solidFill>
            <a:ln w="222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54638" name="Line 14"/>
            <p:cNvSpPr>
              <a:spLocks noChangeShapeType="1"/>
            </p:cNvSpPr>
            <p:nvPr/>
          </p:nvSpPr>
          <p:spPr bwMode="auto">
            <a:xfrm>
              <a:off x="1726" y="2992"/>
              <a:ext cx="189" cy="0"/>
            </a:xfrm>
            <a:prstGeom prst="line">
              <a:avLst/>
            </a:prstGeom>
            <a:noFill/>
            <a:ln w="222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54639" name="Line 15"/>
            <p:cNvSpPr>
              <a:spLocks noChangeShapeType="1"/>
            </p:cNvSpPr>
            <p:nvPr/>
          </p:nvSpPr>
          <p:spPr bwMode="auto">
            <a:xfrm flipV="1">
              <a:off x="1915" y="1885"/>
              <a:ext cx="0" cy="1107"/>
            </a:xfrm>
            <a:prstGeom prst="line">
              <a:avLst/>
            </a:prstGeom>
            <a:noFill/>
            <a:ln w="222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54640" name="Line 16"/>
            <p:cNvSpPr>
              <a:spLocks noChangeShapeType="1"/>
            </p:cNvSpPr>
            <p:nvPr/>
          </p:nvSpPr>
          <p:spPr bwMode="auto">
            <a:xfrm>
              <a:off x="1915" y="1885"/>
              <a:ext cx="152" cy="0"/>
            </a:xfrm>
            <a:prstGeom prst="line">
              <a:avLst/>
            </a:prstGeom>
            <a:noFill/>
            <a:ln w="222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54641" name="Line 17"/>
            <p:cNvSpPr>
              <a:spLocks noChangeShapeType="1"/>
            </p:cNvSpPr>
            <p:nvPr/>
          </p:nvSpPr>
          <p:spPr bwMode="auto">
            <a:xfrm>
              <a:off x="2067" y="1885"/>
              <a:ext cx="0" cy="114"/>
            </a:xfrm>
            <a:prstGeom prst="line">
              <a:avLst/>
            </a:prstGeom>
            <a:noFill/>
            <a:ln w="222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54642" name="Line 18"/>
            <p:cNvSpPr>
              <a:spLocks noChangeShapeType="1"/>
            </p:cNvSpPr>
            <p:nvPr/>
          </p:nvSpPr>
          <p:spPr bwMode="auto">
            <a:xfrm>
              <a:off x="2080" y="2076"/>
              <a:ext cx="113" cy="0"/>
            </a:xfrm>
            <a:prstGeom prst="line">
              <a:avLst/>
            </a:prstGeom>
            <a:noFill/>
            <a:ln w="222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54643" name="Rectangle 19"/>
            <p:cNvSpPr>
              <a:spLocks noChangeArrowheads="1"/>
            </p:cNvSpPr>
            <p:nvPr/>
          </p:nvSpPr>
          <p:spPr bwMode="auto">
            <a:xfrm>
              <a:off x="2029" y="1999"/>
              <a:ext cx="77" cy="534"/>
            </a:xfrm>
            <a:prstGeom prst="rect">
              <a:avLst/>
            </a:prstGeom>
            <a:pattFill prst="lgConfetti">
              <a:fgClr>
                <a:srgbClr val="000000"/>
              </a:fgClr>
              <a:bgClr>
                <a:srgbClr val="FFFFFF"/>
              </a:bgClr>
            </a:pattFill>
            <a:ln w="222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54644" name="Rectangle 20"/>
            <p:cNvSpPr>
              <a:spLocks noChangeArrowheads="1"/>
            </p:cNvSpPr>
            <p:nvPr/>
          </p:nvSpPr>
          <p:spPr bwMode="auto">
            <a:xfrm>
              <a:off x="2193" y="1551"/>
              <a:ext cx="30" cy="600"/>
            </a:xfrm>
            <a:prstGeom prst="rect">
              <a:avLst/>
            </a:prstGeom>
            <a:noFill/>
            <a:ln w="222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r>
                <a:rPr lang="ru-RU" sz="1400" b="1" baseline="0"/>
                <a:t>.</a:t>
              </a:r>
            </a:p>
            <a:p>
              <a:pPr eaLnBrk="1" hangingPunct="1"/>
              <a:r>
                <a:rPr lang="ru-RU" sz="1400" b="1" baseline="0"/>
                <a:t>.</a:t>
              </a:r>
            </a:p>
            <a:p>
              <a:pPr eaLnBrk="1" hangingPunct="1"/>
              <a:r>
                <a:rPr lang="ru-RU" sz="1400" b="1" baseline="0"/>
                <a:t>.</a:t>
              </a:r>
            </a:p>
            <a:p>
              <a:pPr eaLnBrk="1" hangingPunct="1"/>
              <a:r>
                <a:rPr lang="ru-RU" sz="1400" b="1" baseline="0"/>
                <a:t>.</a:t>
              </a:r>
            </a:p>
            <a:p>
              <a:pPr eaLnBrk="1" hangingPunct="1"/>
              <a:r>
                <a:rPr lang="ru-RU" sz="1400" b="1" baseline="0"/>
                <a:t>.</a:t>
              </a:r>
            </a:p>
            <a:p>
              <a:pPr eaLnBrk="1" hangingPunct="1"/>
              <a:r>
                <a:rPr lang="ru-RU" sz="1400" b="1" baseline="0"/>
                <a:t>.</a:t>
              </a:r>
            </a:p>
            <a:p>
              <a:pPr eaLnBrk="1" hangingPunct="1"/>
              <a:r>
                <a:rPr lang="ru-RU" sz="1400" b="1" baseline="0"/>
                <a:t>.</a:t>
              </a:r>
            </a:p>
            <a:p>
              <a:pPr eaLnBrk="1" hangingPunct="1"/>
              <a:r>
                <a:rPr lang="ru-RU" sz="1400" b="1" baseline="0"/>
                <a:t>.</a:t>
              </a:r>
            </a:p>
            <a:p>
              <a:pPr eaLnBrk="1" hangingPunct="1"/>
              <a:r>
                <a:rPr lang="ru-RU" sz="1400" b="1" baseline="0"/>
                <a:t>.</a:t>
              </a:r>
            </a:p>
            <a:p>
              <a:pPr eaLnBrk="1" hangingPunct="1"/>
              <a:r>
                <a:rPr lang="ru-RU" sz="1400" b="1" baseline="0"/>
                <a:t>.</a:t>
              </a:r>
            </a:p>
            <a:p>
              <a:pPr eaLnBrk="1" hangingPunct="1"/>
              <a:r>
                <a:rPr lang="ru-RU" sz="1400" b="1" baseline="0"/>
                <a:t>.</a:t>
              </a:r>
            </a:p>
            <a:p>
              <a:pPr eaLnBrk="1" hangingPunct="1"/>
              <a:r>
                <a:rPr lang="ru-RU" sz="1400" b="1" baseline="0"/>
                <a:t>.</a:t>
              </a:r>
            </a:p>
            <a:p>
              <a:pPr eaLnBrk="1" hangingPunct="1"/>
              <a:r>
                <a:rPr lang="ru-RU" sz="1400" b="1" baseline="0"/>
                <a:t>.</a:t>
              </a:r>
            </a:p>
            <a:p>
              <a:pPr eaLnBrk="1" hangingPunct="1"/>
              <a:r>
                <a:rPr lang="ru-RU" sz="1400" b="1" baseline="0"/>
                <a:t>.</a:t>
              </a:r>
              <a:endParaRPr lang="ru-RU" baseline="0"/>
            </a:p>
          </p:txBody>
        </p:sp>
        <p:sp>
          <p:nvSpPr>
            <p:cNvPr id="154645" name="Oval 21"/>
            <p:cNvSpPr>
              <a:spLocks noChangeArrowheads="1"/>
            </p:cNvSpPr>
            <p:nvPr/>
          </p:nvSpPr>
          <p:spPr bwMode="auto">
            <a:xfrm>
              <a:off x="2193" y="2154"/>
              <a:ext cx="30" cy="31"/>
            </a:xfrm>
            <a:prstGeom prst="ellipse">
              <a:avLst/>
            </a:prstGeom>
            <a:solidFill>
              <a:srgbClr val="000000"/>
            </a:solidFill>
            <a:ln w="222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54646" name="Line 22"/>
            <p:cNvSpPr>
              <a:spLocks noChangeShapeType="1"/>
            </p:cNvSpPr>
            <p:nvPr/>
          </p:nvSpPr>
          <p:spPr bwMode="auto">
            <a:xfrm>
              <a:off x="2208" y="1427"/>
              <a:ext cx="0" cy="126"/>
            </a:xfrm>
            <a:prstGeom prst="line">
              <a:avLst/>
            </a:prstGeom>
            <a:noFill/>
            <a:ln w="22225">
              <a:solidFill>
                <a:srgbClr val="000000"/>
              </a:solidFill>
              <a:round/>
              <a:headEnd type="triangle" w="med" len="med"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54647" name="Line 23"/>
            <p:cNvSpPr>
              <a:spLocks noChangeShapeType="1"/>
            </p:cNvSpPr>
            <p:nvPr/>
          </p:nvSpPr>
          <p:spPr bwMode="auto">
            <a:xfrm>
              <a:off x="1490" y="2419"/>
              <a:ext cx="84" cy="0"/>
            </a:xfrm>
            <a:prstGeom prst="line">
              <a:avLst/>
            </a:prstGeom>
            <a:noFill/>
            <a:ln w="22225">
              <a:solidFill>
                <a:srgbClr val="000000"/>
              </a:solidFill>
              <a:round/>
              <a:headEnd type="triangle" w="med" len="med"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54648" name="Line 24"/>
            <p:cNvSpPr>
              <a:spLocks noChangeShapeType="1"/>
            </p:cNvSpPr>
            <p:nvPr/>
          </p:nvSpPr>
          <p:spPr bwMode="auto">
            <a:xfrm>
              <a:off x="1726" y="2763"/>
              <a:ext cx="83" cy="0"/>
            </a:xfrm>
            <a:prstGeom prst="line">
              <a:avLst/>
            </a:prstGeom>
            <a:noFill/>
            <a:ln w="22225">
              <a:solidFill>
                <a:srgbClr val="000000"/>
              </a:solidFill>
              <a:round/>
              <a:headEnd type="triangle" w="med" len="med"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54649" name="Line 25"/>
            <p:cNvSpPr>
              <a:spLocks noChangeShapeType="1"/>
            </p:cNvSpPr>
            <p:nvPr/>
          </p:nvSpPr>
          <p:spPr bwMode="auto">
            <a:xfrm>
              <a:off x="1650" y="3220"/>
              <a:ext cx="0" cy="115"/>
            </a:xfrm>
            <a:prstGeom prst="line">
              <a:avLst/>
            </a:prstGeom>
            <a:noFill/>
            <a:ln w="222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54650" name="Line 26"/>
            <p:cNvSpPr>
              <a:spLocks noChangeShapeType="1"/>
            </p:cNvSpPr>
            <p:nvPr/>
          </p:nvSpPr>
          <p:spPr bwMode="auto">
            <a:xfrm flipH="1">
              <a:off x="1346" y="3068"/>
              <a:ext cx="228" cy="0"/>
            </a:xfrm>
            <a:prstGeom prst="line">
              <a:avLst/>
            </a:prstGeom>
            <a:noFill/>
            <a:ln w="222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54651" name="Rectangle 27"/>
            <p:cNvSpPr>
              <a:spLocks noChangeArrowheads="1"/>
            </p:cNvSpPr>
            <p:nvPr/>
          </p:nvSpPr>
          <p:spPr bwMode="auto">
            <a:xfrm>
              <a:off x="1574" y="3030"/>
              <a:ext cx="152" cy="76"/>
            </a:xfrm>
            <a:prstGeom prst="rect">
              <a:avLst/>
            </a:prstGeom>
            <a:pattFill prst="pct50">
              <a:fgClr>
                <a:srgbClr val="C0C0C0"/>
              </a:fgClr>
              <a:bgClr>
                <a:srgbClr val="FFFFFF"/>
              </a:bgClr>
            </a:pattFill>
            <a:ln w="222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54652" name="Text Box 28"/>
            <p:cNvSpPr txBox="1">
              <a:spLocks noChangeArrowheads="1"/>
            </p:cNvSpPr>
            <p:nvPr/>
          </p:nvSpPr>
          <p:spPr bwMode="auto">
            <a:xfrm>
              <a:off x="1443" y="2495"/>
              <a:ext cx="190" cy="11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lIns="0" tIns="0" rIns="0" bIns="0"/>
            <a:lstStyle/>
            <a:p>
              <a:pPr eaLnBrk="1" hangingPunct="1"/>
              <a:r>
                <a:rPr lang="ru-RU" sz="1400" b="1" baseline="0"/>
                <a:t>6</a:t>
              </a:r>
            </a:p>
          </p:txBody>
        </p:sp>
        <p:sp>
          <p:nvSpPr>
            <p:cNvPr id="154653" name="Text Box 29"/>
            <p:cNvSpPr txBox="1">
              <a:spLocks noChangeArrowheads="1"/>
            </p:cNvSpPr>
            <p:nvPr/>
          </p:nvSpPr>
          <p:spPr bwMode="auto">
            <a:xfrm>
              <a:off x="1396" y="2915"/>
              <a:ext cx="229" cy="153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lIns="0" tIns="0" rIns="0" bIns="0"/>
            <a:lstStyle/>
            <a:p>
              <a:pPr eaLnBrk="1" hangingPunct="1"/>
              <a:r>
                <a:rPr lang="en-US" sz="1400" b="1" baseline="0"/>
                <a:t> </a:t>
              </a:r>
              <a:r>
                <a:rPr lang="ru-RU" sz="1400" b="1" baseline="0"/>
                <a:t>7</a:t>
              </a:r>
            </a:p>
          </p:txBody>
        </p:sp>
        <p:sp>
          <p:nvSpPr>
            <p:cNvPr id="154654" name="Text Box 30"/>
            <p:cNvSpPr txBox="1">
              <a:spLocks noChangeArrowheads="1"/>
            </p:cNvSpPr>
            <p:nvPr/>
          </p:nvSpPr>
          <p:spPr bwMode="auto">
            <a:xfrm>
              <a:off x="2118" y="2381"/>
              <a:ext cx="152" cy="11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r>
                <a:rPr lang="ru-RU" sz="1400" b="1" baseline="0"/>
                <a:t>8</a:t>
              </a:r>
              <a:endParaRPr lang="ru-RU" baseline="0"/>
            </a:p>
          </p:txBody>
        </p:sp>
        <p:sp>
          <p:nvSpPr>
            <p:cNvPr id="154655" name="Text Box 31"/>
            <p:cNvSpPr txBox="1">
              <a:spLocks noChangeArrowheads="1"/>
            </p:cNvSpPr>
            <p:nvPr/>
          </p:nvSpPr>
          <p:spPr bwMode="auto">
            <a:xfrm>
              <a:off x="2232" y="1694"/>
              <a:ext cx="114" cy="1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r>
                <a:rPr lang="ru-RU" sz="1400" b="1" baseline="0"/>
                <a:t>9</a:t>
              </a:r>
              <a:endParaRPr lang="ru-RU" baseline="0"/>
            </a:p>
          </p:txBody>
        </p:sp>
        <p:sp>
          <p:nvSpPr>
            <p:cNvPr id="154656" name="Rectangle 32"/>
            <p:cNvSpPr>
              <a:spLocks noChangeArrowheads="1"/>
            </p:cNvSpPr>
            <p:nvPr/>
          </p:nvSpPr>
          <p:spPr bwMode="auto">
            <a:xfrm>
              <a:off x="1120" y="2228"/>
              <a:ext cx="101" cy="773"/>
            </a:xfrm>
            <a:prstGeom prst="rect">
              <a:avLst/>
            </a:prstGeom>
            <a:pattFill prst="pct30">
              <a:fgClr>
                <a:srgbClr val="000000"/>
              </a:fgClr>
              <a:bgClr>
                <a:srgbClr val="FFFFFF"/>
              </a:bgClr>
            </a:pattFill>
            <a:ln w="222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54657" name="Rectangle 33"/>
            <p:cNvSpPr>
              <a:spLocks noChangeArrowheads="1"/>
            </p:cNvSpPr>
            <p:nvPr/>
          </p:nvSpPr>
          <p:spPr bwMode="auto">
            <a:xfrm>
              <a:off x="761" y="2228"/>
              <a:ext cx="114" cy="773"/>
            </a:xfrm>
            <a:prstGeom prst="rect">
              <a:avLst/>
            </a:prstGeom>
            <a:pattFill prst="pct30">
              <a:fgClr>
                <a:srgbClr val="000000"/>
              </a:fgClr>
              <a:bgClr>
                <a:srgbClr val="FFFFFF"/>
              </a:bgClr>
            </a:pattFill>
            <a:ln w="222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54658" name="Oval 34"/>
            <p:cNvSpPr>
              <a:spLocks noChangeArrowheads="1"/>
            </p:cNvSpPr>
            <p:nvPr/>
          </p:nvSpPr>
          <p:spPr bwMode="auto">
            <a:xfrm>
              <a:off x="367" y="2495"/>
              <a:ext cx="228" cy="230"/>
            </a:xfrm>
            <a:prstGeom prst="ellipse">
              <a:avLst/>
            </a:prstGeom>
            <a:solidFill>
              <a:srgbClr val="FFFFFF"/>
            </a:solidFill>
            <a:ln w="222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54659" name="Line 35"/>
            <p:cNvSpPr>
              <a:spLocks noChangeShapeType="1"/>
            </p:cNvSpPr>
            <p:nvPr/>
          </p:nvSpPr>
          <p:spPr bwMode="auto">
            <a:xfrm flipV="1">
              <a:off x="921" y="1932"/>
              <a:ext cx="1" cy="288"/>
            </a:xfrm>
            <a:prstGeom prst="line">
              <a:avLst/>
            </a:prstGeom>
            <a:noFill/>
            <a:ln w="22225">
              <a:solidFill>
                <a:srgbClr val="000000"/>
              </a:solidFill>
              <a:round/>
              <a:headEnd type="triangle" w="med" len="med"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54660" name="AutoShape 36"/>
            <p:cNvSpPr>
              <a:spLocks noChangeShapeType="1"/>
            </p:cNvSpPr>
            <p:nvPr/>
          </p:nvSpPr>
          <p:spPr bwMode="auto">
            <a:xfrm rot="16200000" flipH="1" flipV="1">
              <a:off x="421" y="1993"/>
              <a:ext cx="566" cy="437"/>
            </a:xfrm>
            <a:prstGeom prst="bentConnector3">
              <a:avLst>
                <a:gd name="adj1" fmla="val -5"/>
              </a:avLst>
            </a:prstGeom>
            <a:noFill/>
            <a:ln w="222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54661" name="Line 37"/>
            <p:cNvSpPr>
              <a:spLocks noChangeShapeType="1"/>
            </p:cNvSpPr>
            <p:nvPr/>
          </p:nvSpPr>
          <p:spPr bwMode="auto">
            <a:xfrm>
              <a:off x="1017" y="2914"/>
              <a:ext cx="0" cy="37"/>
            </a:xfrm>
            <a:prstGeom prst="line">
              <a:avLst/>
            </a:prstGeom>
            <a:noFill/>
            <a:ln w="222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54662" name="Line 38"/>
            <p:cNvSpPr>
              <a:spLocks noChangeShapeType="1"/>
            </p:cNvSpPr>
            <p:nvPr/>
          </p:nvSpPr>
          <p:spPr bwMode="auto">
            <a:xfrm>
              <a:off x="1054" y="2914"/>
              <a:ext cx="1" cy="76"/>
            </a:xfrm>
            <a:prstGeom prst="line">
              <a:avLst/>
            </a:prstGeom>
            <a:noFill/>
            <a:ln w="222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54663" name="Line 39"/>
            <p:cNvSpPr>
              <a:spLocks noChangeShapeType="1"/>
            </p:cNvSpPr>
            <p:nvPr/>
          </p:nvSpPr>
          <p:spPr bwMode="auto">
            <a:xfrm flipH="1">
              <a:off x="902" y="2990"/>
              <a:ext cx="152" cy="0"/>
            </a:xfrm>
            <a:prstGeom prst="line">
              <a:avLst/>
            </a:prstGeom>
            <a:noFill/>
            <a:ln w="222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54664" name="Line 40"/>
            <p:cNvSpPr>
              <a:spLocks noChangeShapeType="1"/>
            </p:cNvSpPr>
            <p:nvPr/>
          </p:nvSpPr>
          <p:spPr bwMode="auto">
            <a:xfrm flipH="1">
              <a:off x="941" y="2951"/>
              <a:ext cx="76" cy="1"/>
            </a:xfrm>
            <a:prstGeom prst="line">
              <a:avLst/>
            </a:prstGeom>
            <a:noFill/>
            <a:ln w="222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54665" name="Line 41"/>
            <p:cNvSpPr>
              <a:spLocks noChangeShapeType="1"/>
            </p:cNvSpPr>
            <p:nvPr/>
          </p:nvSpPr>
          <p:spPr bwMode="auto">
            <a:xfrm flipV="1">
              <a:off x="902" y="2219"/>
              <a:ext cx="1" cy="771"/>
            </a:xfrm>
            <a:prstGeom prst="line">
              <a:avLst/>
            </a:prstGeom>
            <a:noFill/>
            <a:ln w="222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54666" name="Line 42"/>
            <p:cNvSpPr>
              <a:spLocks noChangeShapeType="1"/>
            </p:cNvSpPr>
            <p:nvPr/>
          </p:nvSpPr>
          <p:spPr bwMode="auto">
            <a:xfrm flipV="1">
              <a:off x="941" y="2219"/>
              <a:ext cx="0" cy="735"/>
            </a:xfrm>
            <a:prstGeom prst="line">
              <a:avLst/>
            </a:prstGeom>
            <a:noFill/>
            <a:ln w="222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54667" name="Line 43"/>
            <p:cNvSpPr>
              <a:spLocks noChangeShapeType="1"/>
            </p:cNvSpPr>
            <p:nvPr/>
          </p:nvSpPr>
          <p:spPr bwMode="auto">
            <a:xfrm>
              <a:off x="902" y="2217"/>
              <a:ext cx="39" cy="0"/>
            </a:xfrm>
            <a:prstGeom prst="line">
              <a:avLst/>
            </a:prstGeom>
            <a:noFill/>
            <a:ln w="222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54668" name="Rectangle 44"/>
            <p:cNvSpPr>
              <a:spLocks noChangeArrowheads="1"/>
            </p:cNvSpPr>
            <p:nvPr/>
          </p:nvSpPr>
          <p:spPr bwMode="auto">
            <a:xfrm>
              <a:off x="979" y="2228"/>
              <a:ext cx="114" cy="686"/>
            </a:xfrm>
            <a:prstGeom prst="rect">
              <a:avLst/>
            </a:prstGeom>
            <a:solidFill>
              <a:srgbClr val="FFFFFF"/>
            </a:solidFill>
            <a:ln w="222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 eaLnBrk="1" hangingPunct="1"/>
              <a:endParaRPr lang="ru-RU" sz="1400" b="1" baseline="0"/>
            </a:p>
            <a:p>
              <a:pPr algn="ctr" eaLnBrk="1" hangingPunct="1"/>
              <a:r>
                <a:rPr lang="ru-RU" sz="1400" b="1" baseline="0"/>
                <a:t>3</a:t>
              </a:r>
              <a:endParaRPr lang="ru-RU" baseline="0"/>
            </a:p>
          </p:txBody>
        </p:sp>
        <p:sp>
          <p:nvSpPr>
            <p:cNvPr id="154669" name="Rectangle 45"/>
            <p:cNvSpPr>
              <a:spLocks noChangeArrowheads="1"/>
            </p:cNvSpPr>
            <p:nvPr/>
          </p:nvSpPr>
          <p:spPr bwMode="auto">
            <a:xfrm>
              <a:off x="979" y="2837"/>
              <a:ext cx="114" cy="38"/>
            </a:xfrm>
            <a:prstGeom prst="rect">
              <a:avLst/>
            </a:prstGeom>
            <a:pattFill prst="openDmnd">
              <a:fgClr>
                <a:srgbClr val="000000"/>
              </a:fgClr>
              <a:bgClr>
                <a:srgbClr val="FFFFFF"/>
              </a:bgClr>
            </a:pattFill>
            <a:ln w="222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54670" name="Rectangle 46"/>
            <p:cNvSpPr>
              <a:spLocks noChangeArrowheads="1"/>
            </p:cNvSpPr>
            <p:nvPr/>
          </p:nvSpPr>
          <p:spPr bwMode="auto">
            <a:xfrm>
              <a:off x="979" y="2761"/>
              <a:ext cx="114" cy="76"/>
            </a:xfrm>
            <a:prstGeom prst="rect">
              <a:avLst/>
            </a:prstGeom>
            <a:pattFill prst="sphere">
              <a:fgClr>
                <a:srgbClr val="000000"/>
              </a:fgClr>
              <a:bgClr>
                <a:srgbClr val="FFFFFF"/>
              </a:bgClr>
            </a:pattFill>
            <a:ln w="222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54671" name="AutoShape 47"/>
            <p:cNvSpPr>
              <a:spLocks noChangeShapeType="1"/>
            </p:cNvSpPr>
            <p:nvPr/>
          </p:nvSpPr>
          <p:spPr bwMode="auto">
            <a:xfrm rot="5400000" flipV="1">
              <a:off x="1284" y="1976"/>
              <a:ext cx="118" cy="615"/>
            </a:xfrm>
            <a:prstGeom prst="bentConnector4">
              <a:avLst>
                <a:gd name="adj1" fmla="val -242912"/>
                <a:gd name="adj2" fmla="val 100273"/>
              </a:avLst>
            </a:prstGeom>
            <a:noFill/>
            <a:ln w="22225">
              <a:solidFill>
                <a:srgbClr val="000000"/>
              </a:solidFill>
              <a:miter lim="800000"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54672" name="AutoShape 48"/>
            <p:cNvSpPr>
              <a:spLocks noChangeArrowheads="1"/>
            </p:cNvSpPr>
            <p:nvPr/>
          </p:nvSpPr>
          <p:spPr bwMode="auto">
            <a:xfrm rot="5400000">
              <a:off x="1457" y="1900"/>
              <a:ext cx="29" cy="76"/>
            </a:xfrm>
            <a:prstGeom prst="flowChartCollate">
              <a:avLst/>
            </a:prstGeom>
            <a:solidFill>
              <a:srgbClr val="FFFFFF"/>
            </a:solidFill>
            <a:ln w="222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54673" name="Line 49"/>
            <p:cNvSpPr>
              <a:spLocks noChangeShapeType="1"/>
            </p:cNvSpPr>
            <p:nvPr/>
          </p:nvSpPr>
          <p:spPr bwMode="auto">
            <a:xfrm flipV="1">
              <a:off x="1472" y="1885"/>
              <a:ext cx="1" cy="43"/>
            </a:xfrm>
            <a:prstGeom prst="line">
              <a:avLst/>
            </a:prstGeom>
            <a:noFill/>
            <a:ln w="222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54674" name="Line 50"/>
            <p:cNvSpPr>
              <a:spLocks noChangeShapeType="1"/>
            </p:cNvSpPr>
            <p:nvPr/>
          </p:nvSpPr>
          <p:spPr bwMode="auto">
            <a:xfrm>
              <a:off x="1434" y="1885"/>
              <a:ext cx="76" cy="0"/>
            </a:xfrm>
            <a:prstGeom prst="line">
              <a:avLst/>
            </a:prstGeom>
            <a:noFill/>
            <a:ln w="222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54675" name="Oval 51"/>
            <p:cNvSpPr>
              <a:spLocks noChangeArrowheads="1"/>
            </p:cNvSpPr>
            <p:nvPr/>
          </p:nvSpPr>
          <p:spPr bwMode="auto">
            <a:xfrm>
              <a:off x="1207" y="1885"/>
              <a:ext cx="94" cy="95"/>
            </a:xfrm>
            <a:prstGeom prst="ellipse">
              <a:avLst/>
            </a:prstGeom>
            <a:solidFill>
              <a:srgbClr val="FFFFFF"/>
            </a:solidFill>
            <a:ln w="222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54676" name="Line 52"/>
            <p:cNvSpPr>
              <a:spLocks noChangeShapeType="1"/>
            </p:cNvSpPr>
            <p:nvPr/>
          </p:nvSpPr>
          <p:spPr bwMode="auto">
            <a:xfrm flipV="1">
              <a:off x="1035" y="2076"/>
              <a:ext cx="0" cy="152"/>
            </a:xfrm>
            <a:prstGeom prst="line">
              <a:avLst/>
            </a:prstGeom>
            <a:noFill/>
            <a:ln w="222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54677" name="Line 53"/>
            <p:cNvSpPr>
              <a:spLocks noChangeShapeType="1"/>
            </p:cNvSpPr>
            <p:nvPr/>
          </p:nvSpPr>
          <p:spPr bwMode="auto">
            <a:xfrm flipV="1">
              <a:off x="485" y="2343"/>
              <a:ext cx="0" cy="152"/>
            </a:xfrm>
            <a:prstGeom prst="line">
              <a:avLst/>
            </a:prstGeom>
            <a:noFill/>
            <a:ln w="222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54678" name="Text Box 54"/>
            <p:cNvSpPr txBox="1">
              <a:spLocks noChangeArrowheads="1"/>
            </p:cNvSpPr>
            <p:nvPr/>
          </p:nvSpPr>
          <p:spPr bwMode="auto">
            <a:xfrm>
              <a:off x="441" y="2763"/>
              <a:ext cx="228" cy="11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lIns="0" tIns="0" rIns="0" bIns="0"/>
            <a:lstStyle/>
            <a:p>
              <a:pPr eaLnBrk="1" hangingPunct="1"/>
              <a:r>
                <a:rPr lang="ru-RU" sz="1400" b="1" baseline="0"/>
                <a:t>1</a:t>
              </a:r>
            </a:p>
          </p:txBody>
        </p:sp>
        <p:sp>
          <p:nvSpPr>
            <p:cNvPr id="154679" name="Text Box 55"/>
            <p:cNvSpPr txBox="1">
              <a:spLocks noChangeArrowheads="1"/>
            </p:cNvSpPr>
            <p:nvPr/>
          </p:nvSpPr>
          <p:spPr bwMode="auto">
            <a:xfrm>
              <a:off x="599" y="2763"/>
              <a:ext cx="152" cy="11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lIns="0" tIns="0" rIns="0" bIns="0"/>
            <a:lstStyle/>
            <a:p>
              <a:pPr eaLnBrk="1" hangingPunct="1"/>
              <a:r>
                <a:rPr lang="ru-RU" sz="1400" b="1" baseline="0"/>
                <a:t>2</a:t>
              </a:r>
            </a:p>
          </p:txBody>
        </p:sp>
        <p:sp>
          <p:nvSpPr>
            <p:cNvPr id="154680" name="Text Box 56"/>
            <p:cNvSpPr txBox="1">
              <a:spLocks noChangeArrowheads="1"/>
            </p:cNvSpPr>
            <p:nvPr/>
          </p:nvSpPr>
          <p:spPr bwMode="auto">
            <a:xfrm>
              <a:off x="1625" y="1439"/>
              <a:ext cx="531" cy="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r" eaLnBrk="1" hangingPunct="1"/>
              <a:r>
                <a:rPr lang="ru-RU" sz="1200" b="1" baseline="0"/>
                <a:t>газ на анализ</a:t>
              </a:r>
              <a:endParaRPr lang="ru-RU" sz="1600" baseline="0"/>
            </a:p>
          </p:txBody>
        </p:sp>
        <p:sp>
          <p:nvSpPr>
            <p:cNvPr id="154681" name="Text Box 57"/>
            <p:cNvSpPr txBox="1">
              <a:spLocks noChangeArrowheads="1"/>
            </p:cNvSpPr>
            <p:nvPr/>
          </p:nvSpPr>
          <p:spPr bwMode="auto">
            <a:xfrm>
              <a:off x="669" y="3080"/>
              <a:ext cx="920" cy="2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1" hangingPunct="1"/>
              <a:r>
                <a:rPr lang="ru-RU" sz="1200" b="1" baseline="0"/>
                <a:t>УВ фракция</a:t>
              </a:r>
              <a:endParaRPr lang="en-US" sz="1200" b="1" baseline="0"/>
            </a:p>
            <a:p>
              <a:pPr algn="ctr" eaLnBrk="1" hangingPunct="1"/>
              <a:r>
                <a:rPr lang="ru-RU" sz="1200" b="1" baseline="0"/>
                <a:t>на анализ</a:t>
              </a:r>
              <a:endParaRPr lang="ru-RU" sz="1600" baseline="0"/>
            </a:p>
          </p:txBody>
        </p:sp>
        <p:sp>
          <p:nvSpPr>
            <p:cNvPr id="154682" name="Text Box 58"/>
            <p:cNvSpPr txBox="1">
              <a:spLocks noChangeArrowheads="1"/>
            </p:cNvSpPr>
            <p:nvPr/>
          </p:nvSpPr>
          <p:spPr bwMode="auto">
            <a:xfrm>
              <a:off x="1645" y="3220"/>
              <a:ext cx="496" cy="1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r>
                <a:rPr lang="ru-RU" sz="1200" b="1" baseline="0"/>
                <a:t>вода</a:t>
              </a:r>
              <a:endParaRPr lang="ru-RU" sz="1600" baseline="0"/>
            </a:p>
          </p:txBody>
        </p:sp>
        <p:sp>
          <p:nvSpPr>
            <p:cNvPr id="154683" name="Rectangle 59"/>
            <p:cNvSpPr>
              <a:spLocks noChangeArrowheads="1"/>
            </p:cNvSpPr>
            <p:nvPr/>
          </p:nvSpPr>
          <p:spPr bwMode="auto">
            <a:xfrm>
              <a:off x="2141" y="1521"/>
              <a:ext cx="147" cy="63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 eaLnBrk="1" hangingPunct="1"/>
              <a:r>
                <a:rPr lang="ru-RU" sz="1400" b="1" baseline="0"/>
                <a:t>.</a:t>
              </a:r>
              <a:endParaRPr lang="ru-RU" sz="1400" baseline="0"/>
            </a:p>
            <a:p>
              <a:pPr algn="ctr" eaLnBrk="1" hangingPunct="1"/>
              <a:r>
                <a:rPr lang="ru-RU" sz="1400" b="1" baseline="0"/>
                <a:t>.</a:t>
              </a:r>
              <a:endParaRPr lang="ru-RU" sz="1400" baseline="0"/>
            </a:p>
            <a:p>
              <a:pPr algn="ctr" eaLnBrk="1" hangingPunct="1"/>
              <a:r>
                <a:rPr lang="ru-RU" sz="1400" b="1" baseline="0"/>
                <a:t>.</a:t>
              </a:r>
              <a:endParaRPr lang="ru-RU" sz="1400" baseline="0"/>
            </a:p>
            <a:p>
              <a:pPr algn="ctr" eaLnBrk="1" hangingPunct="1"/>
              <a:r>
                <a:rPr lang="ru-RU" sz="1400" b="1" baseline="0"/>
                <a:t>.</a:t>
              </a:r>
            </a:p>
          </p:txBody>
        </p:sp>
      </p:grpSp>
      <p:sp>
        <p:nvSpPr>
          <p:cNvPr id="154685" name="Rectangle 61"/>
          <p:cNvSpPr>
            <a:spLocks noChangeArrowheads="1"/>
          </p:cNvSpPr>
          <p:nvPr/>
        </p:nvSpPr>
        <p:spPr bwMode="auto">
          <a:xfrm>
            <a:off x="357158" y="5572140"/>
            <a:ext cx="3506787" cy="95410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buFontTx/>
              <a:buChar char="•"/>
            </a:pPr>
            <a:r>
              <a:rPr lang="en-US" sz="1400" b="1" baseline="0" dirty="0">
                <a:solidFill>
                  <a:srgbClr val="0000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baseline="0" dirty="0">
                <a:solidFill>
                  <a:srgbClr val="0000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катализатор цеолитсодержащий</a:t>
            </a:r>
            <a:endParaRPr lang="en-US" sz="1400" b="1" baseline="0" dirty="0">
              <a:solidFill>
                <a:srgbClr val="0000CC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r>
              <a:rPr lang="ru-RU" sz="1400" b="1" baseline="0" dirty="0">
                <a:solidFill>
                  <a:srgbClr val="0000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с размерами частиц 0,2 </a:t>
            </a:r>
            <a:r>
              <a:rPr lang="en-US" sz="1400" b="1" baseline="0" dirty="0">
                <a:solidFill>
                  <a:srgbClr val="0000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÷</a:t>
            </a:r>
            <a:r>
              <a:rPr lang="ru-RU" sz="1400" b="1" baseline="0" dirty="0">
                <a:solidFill>
                  <a:srgbClr val="0000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0,5 мкм</a:t>
            </a:r>
          </a:p>
          <a:p>
            <a:pPr eaLnBrk="1" hangingPunct="1">
              <a:buFontTx/>
              <a:buChar char="•"/>
            </a:pPr>
            <a:r>
              <a:rPr lang="en-US" sz="1400" b="1" baseline="0" dirty="0">
                <a:solidFill>
                  <a:srgbClr val="0000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baseline="0" dirty="0">
                <a:solidFill>
                  <a:srgbClr val="0000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давление – до 0,6 МПа</a:t>
            </a:r>
          </a:p>
          <a:p>
            <a:pPr eaLnBrk="1" hangingPunct="1">
              <a:buFontTx/>
              <a:buChar char="•"/>
            </a:pPr>
            <a:r>
              <a:rPr lang="ru-RU" sz="1400" b="1" baseline="0" dirty="0">
                <a:solidFill>
                  <a:srgbClr val="0000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температура 350-450</a:t>
            </a:r>
            <a:r>
              <a:rPr lang="en-US" sz="1400" b="1" baseline="0" dirty="0">
                <a:solidFill>
                  <a:srgbClr val="0000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°</a:t>
            </a:r>
            <a:r>
              <a:rPr lang="ru-RU" sz="1400" b="1" baseline="0" dirty="0">
                <a:solidFill>
                  <a:srgbClr val="0000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С</a:t>
            </a:r>
            <a:endParaRPr lang="en-US" sz="1400" b="1" baseline="0" dirty="0">
              <a:solidFill>
                <a:srgbClr val="0000CC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54922" name="Picture 298"/>
          <p:cNvPicPr>
            <a:picLocks noChangeAspect="1" noChangeArrowheads="1"/>
          </p:cNvPicPr>
          <p:nvPr/>
        </p:nvPicPr>
        <p:blipFill>
          <a:blip r:embed="rId4"/>
          <a:srcRect l="15088" t="5771" r="11316"/>
          <a:stretch>
            <a:fillRect/>
          </a:stretch>
        </p:blipFill>
        <p:spPr bwMode="auto">
          <a:xfrm>
            <a:off x="5796136" y="3254222"/>
            <a:ext cx="2336627" cy="1984518"/>
          </a:xfrm>
          <a:prstGeom prst="rect">
            <a:avLst/>
          </a:prstGeom>
          <a:noFill/>
          <a:ln w="15875">
            <a:solidFill>
              <a:srgbClr val="00FF00"/>
            </a:solidFill>
            <a:miter lim="800000"/>
            <a:headEnd/>
            <a:tailEnd/>
          </a:ln>
        </p:spPr>
      </p:pic>
      <p:sp>
        <p:nvSpPr>
          <p:cNvPr id="154923" name="Text Box 299"/>
          <p:cNvSpPr txBox="1">
            <a:spLocks noChangeArrowheads="1"/>
          </p:cNvSpPr>
          <p:nvPr/>
        </p:nvSpPr>
        <p:spPr bwMode="auto">
          <a:xfrm>
            <a:off x="4214810" y="5500702"/>
            <a:ext cx="4500563" cy="73866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buFontTx/>
              <a:buChar char="•"/>
            </a:pPr>
            <a:r>
              <a:rPr lang="ru-RU" sz="1400" b="1" baseline="0" dirty="0">
                <a:solidFill>
                  <a:srgbClr val="0000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ru-RU" sz="1400" b="1" baseline="0" dirty="0">
                <a:solidFill>
                  <a:srgbClr val="0000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рений- или платиносодержащие катализаторы</a:t>
            </a:r>
          </a:p>
          <a:p>
            <a:pPr eaLnBrk="1" hangingPunct="1">
              <a:buFontTx/>
              <a:buChar char="•"/>
            </a:pPr>
            <a:r>
              <a:rPr lang="ru-RU" sz="1400" b="1" baseline="0" dirty="0">
                <a:solidFill>
                  <a:srgbClr val="0000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давление – до 10 МПа</a:t>
            </a:r>
          </a:p>
          <a:p>
            <a:pPr eaLnBrk="1" hangingPunct="1">
              <a:buFontTx/>
              <a:buChar char="•"/>
            </a:pPr>
            <a:r>
              <a:rPr lang="ru-RU" sz="1400" b="1" baseline="0" dirty="0">
                <a:solidFill>
                  <a:srgbClr val="0000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температура  – 250° С</a:t>
            </a:r>
          </a:p>
        </p:txBody>
      </p:sp>
      <p:sp>
        <p:nvSpPr>
          <p:cNvPr id="154924" name="Text Box 300"/>
          <p:cNvSpPr txBox="1">
            <a:spLocks noChangeArrowheads="1"/>
          </p:cNvSpPr>
          <p:nvPr/>
        </p:nvSpPr>
        <p:spPr bwMode="auto">
          <a:xfrm>
            <a:off x="4321174" y="2564903"/>
            <a:ext cx="4056063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ru-RU" b="1" i="1" u="sng" baseline="0" dirty="0">
                <a:solidFill>
                  <a:srgbClr val="0000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2 стадия:</a:t>
            </a:r>
            <a:r>
              <a:rPr lang="ru-RU" b="1" baseline="0" dirty="0">
                <a:solidFill>
                  <a:srgbClr val="0000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u="sng" baseline="0" dirty="0">
                <a:solidFill>
                  <a:srgbClr val="0000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Гидрирование продуктов конверсии этанола</a:t>
            </a:r>
            <a:endParaRPr lang="ru-RU" b="1" baseline="0" dirty="0">
              <a:solidFill>
                <a:srgbClr val="0000CC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4" name="Line 7"/>
          <p:cNvSpPr>
            <a:spLocks noChangeShapeType="1"/>
          </p:cNvSpPr>
          <p:nvPr/>
        </p:nvSpPr>
        <p:spPr bwMode="auto">
          <a:xfrm>
            <a:off x="1571604" y="500042"/>
            <a:ext cx="7056437" cy="0"/>
          </a:xfrm>
          <a:prstGeom prst="line">
            <a:avLst/>
          </a:prstGeom>
          <a:noFill/>
          <a:ln w="22225">
            <a:solidFill>
              <a:srgbClr val="0000A6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pic>
        <p:nvPicPr>
          <p:cNvPr id="66" name="Picture 8" descr="znak1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8377238" y="5688013"/>
            <a:ext cx="587375" cy="1054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7" name="Line 11"/>
          <p:cNvSpPr>
            <a:spLocks noChangeShapeType="1"/>
          </p:cNvSpPr>
          <p:nvPr/>
        </p:nvSpPr>
        <p:spPr bwMode="auto">
          <a:xfrm>
            <a:off x="323850" y="6597650"/>
            <a:ext cx="7994650" cy="0"/>
          </a:xfrm>
          <a:prstGeom prst="line">
            <a:avLst/>
          </a:prstGeom>
          <a:noFill/>
          <a:ln w="19050">
            <a:solidFill>
              <a:srgbClr val="0000A6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69" name="Номер слайда 6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12</a:t>
            </a:fld>
            <a:endParaRPr lang="ru-RU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3525" y="1445098"/>
            <a:ext cx="7502855" cy="13497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3687" name="Picture 13" descr="LOG_CIAM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5888" y="96838"/>
            <a:ext cx="1511300" cy="325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Line 7"/>
          <p:cNvSpPr>
            <a:spLocks noChangeShapeType="1"/>
          </p:cNvSpPr>
          <p:nvPr/>
        </p:nvSpPr>
        <p:spPr bwMode="auto">
          <a:xfrm>
            <a:off x="1763713" y="549275"/>
            <a:ext cx="7056437" cy="0"/>
          </a:xfrm>
          <a:prstGeom prst="line">
            <a:avLst/>
          </a:prstGeom>
          <a:noFill/>
          <a:ln w="22225">
            <a:solidFill>
              <a:srgbClr val="0000A6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pic>
        <p:nvPicPr>
          <p:cNvPr id="10" name="Picture 8" descr="znak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377238" y="5688013"/>
            <a:ext cx="587375" cy="1054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Line 11"/>
          <p:cNvSpPr>
            <a:spLocks noChangeShapeType="1"/>
          </p:cNvSpPr>
          <p:nvPr/>
        </p:nvSpPr>
        <p:spPr bwMode="auto">
          <a:xfrm>
            <a:off x="323850" y="6645958"/>
            <a:ext cx="7994650" cy="0"/>
          </a:xfrm>
          <a:prstGeom prst="line">
            <a:avLst/>
          </a:prstGeom>
          <a:noFill/>
          <a:ln w="19050">
            <a:solidFill>
              <a:srgbClr val="0000A6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590550" y="534228"/>
            <a:ext cx="8229600" cy="857256"/>
          </a:xfrm>
        </p:spPr>
        <p:txBody>
          <a:bodyPr>
            <a:normAutofit/>
          </a:bodyPr>
          <a:lstStyle/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Физико-химические и эксплуатационные показатели образцов синтетического топлива из биосырья и природного газа, по ТТ ЦИАМ</a:t>
            </a:r>
            <a:br>
              <a:rPr lang="ru-RU" sz="1600" dirty="0" smtClean="0">
                <a:latin typeface="Times New Roman" pitchFamily="18" charset="0"/>
                <a:cs typeface="Times New Roman" pitchFamily="18" charset="0"/>
              </a:rPr>
            </a:b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6" name="Таблица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8955870"/>
              </p:ext>
            </p:extLst>
          </p:nvPr>
        </p:nvGraphicFramePr>
        <p:xfrm>
          <a:off x="323850" y="1124744"/>
          <a:ext cx="8064574" cy="4637304"/>
        </p:xfrm>
        <a:graphic>
          <a:graphicData uri="http://schemas.openxmlformats.org/drawingml/2006/table">
            <a:tbl>
              <a:tblPr/>
              <a:tblGrid>
                <a:gridCol w="408220"/>
                <a:gridCol w="4572032"/>
                <a:gridCol w="571503"/>
                <a:gridCol w="1144667"/>
                <a:gridCol w="1368152"/>
              </a:tblGrid>
              <a:tr h="52066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№</a:t>
                      </a: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23430" marR="234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Показатель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23430" marR="234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Нормы ТТ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23430" marR="234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</a:rPr>
                        <a:t>Фактические данные для топлив</a:t>
                      </a:r>
                    </a:p>
                  </a:txBody>
                  <a:tcPr marL="23430" marR="234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488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из биосырья</a:t>
                      </a:r>
                    </a:p>
                  </a:txBody>
                  <a:tcPr marL="23430" marR="234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из газа</a:t>
                      </a:r>
                    </a:p>
                  </a:txBody>
                  <a:tcPr marL="23430" marR="234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619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1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23430" marR="234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Плотность при 20</a:t>
                      </a:r>
                      <a:r>
                        <a:rPr lang="ru-RU" sz="1200" baseline="30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0</a:t>
                      </a: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С, кг/м</a:t>
                      </a:r>
                      <a:r>
                        <a:rPr lang="ru-RU" sz="1200" baseline="30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3</a:t>
                      </a: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,  не менее</a:t>
                      </a: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23430" marR="234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755</a:t>
                      </a: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23430" marR="234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790</a:t>
                      </a: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23430" marR="234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757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23430" marR="234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859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2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23430" marR="234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Фракционный состав:</a:t>
                      </a:r>
                      <a:endParaRPr lang="ru-RU" sz="1200" dirty="0"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а) температура начала перегонки, </a:t>
                      </a:r>
                      <a:r>
                        <a:rPr lang="ru-RU" sz="1200" baseline="30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0</a:t>
                      </a: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С,не ниже</a:t>
                      </a:r>
                      <a:endParaRPr lang="ru-RU" sz="1200" dirty="0"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б) температура конца кипения, </a:t>
                      </a:r>
                      <a:r>
                        <a:rPr lang="ru-RU" sz="1200" baseline="30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0</a:t>
                      </a: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С, не выше</a:t>
                      </a: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23430" marR="234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135</a:t>
                      </a:r>
                      <a:endParaRPr lang="ru-RU" sz="1200" dirty="0"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280</a:t>
                      </a: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23430" marR="234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135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196</a:t>
                      </a: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23430" marR="234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148</a:t>
                      </a:r>
                      <a:endParaRPr lang="ru-RU" sz="1200" dirty="0"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253</a:t>
                      </a: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23430" marR="234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239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3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23430" marR="234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Кинематическая вязкость, сСт</a:t>
                      </a:r>
                      <a:endParaRPr lang="ru-RU" sz="1200" dirty="0"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При минус 20</a:t>
                      </a:r>
                      <a:r>
                        <a:rPr lang="ru-RU" sz="1200" baseline="30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0</a:t>
                      </a: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С, не более</a:t>
                      </a:r>
                      <a:endParaRPr lang="ru-RU" sz="1200" dirty="0"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При минус 40</a:t>
                      </a:r>
                      <a:r>
                        <a:rPr lang="ru-RU" sz="1200" baseline="30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0</a:t>
                      </a: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С, не более </a:t>
                      </a: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23430" marR="234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8,0</a:t>
                      </a:r>
                      <a:endParaRPr lang="ru-RU" sz="1200" dirty="0"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16</a:t>
                      </a: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23430" marR="234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2,19</a:t>
                      </a:r>
                      <a:endParaRPr lang="ru-RU" sz="1200" dirty="0"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3,7</a:t>
                      </a: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23430" marR="234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3,5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6,8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23430" marR="234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826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4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23430" marR="234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Низшая теплота сгорания, </a:t>
                      </a:r>
                      <a:r>
                        <a:rPr lang="ru-RU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кДж/кг,</a:t>
                      </a:r>
                      <a:r>
                        <a:rPr lang="ru-RU" sz="1200" baseline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не </a:t>
                      </a: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менее</a:t>
                      </a: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23430" marR="234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43120</a:t>
                      </a: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23430" marR="234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43100</a:t>
                      </a: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23430" marR="234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44050</a:t>
                      </a: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23430" marR="234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826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5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23430" marR="234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Высота некоптящего пламени, мм, </a:t>
                      </a:r>
                      <a:r>
                        <a:rPr lang="ru-RU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не </a:t>
                      </a: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менее</a:t>
                      </a: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23430" marR="234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25</a:t>
                      </a: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23430" marR="234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31</a:t>
                      </a: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23430" marR="234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32</a:t>
                      </a: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23430" marR="234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826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6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23430" marR="234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Кислотность, мг КОН на 100 см</a:t>
                      </a:r>
                      <a:r>
                        <a:rPr lang="ru-RU" sz="1200" baseline="30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3</a:t>
                      </a: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 топлива, не более  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23430" marR="234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0,7</a:t>
                      </a: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23430" marR="234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0,1</a:t>
                      </a: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23430" marR="234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0,1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23430" marR="234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089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7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23430" marR="234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Температура вспышки, определяемая в закрытом тигле, </a:t>
                      </a:r>
                      <a:r>
                        <a:rPr lang="ru-RU" sz="1200" baseline="30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0</a:t>
                      </a: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С, не ниже</a:t>
                      </a: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23430" marR="234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28</a:t>
                      </a: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23430" marR="234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25</a:t>
                      </a: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23430" marR="234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44</a:t>
                      </a: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23430" marR="234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826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8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23430" marR="234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Температура начала кристаллизации. </a:t>
                      </a:r>
                      <a:r>
                        <a:rPr lang="ru-RU" sz="1200" baseline="30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0</a:t>
                      </a: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С, не выше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23430" marR="234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-60</a:t>
                      </a: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23430" marR="234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Ниже</a:t>
                      </a:r>
                      <a:endParaRPr lang="ru-RU" sz="1200" dirty="0"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-60</a:t>
                      </a: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23430" marR="234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-58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23430" marR="234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2018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9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23430" marR="234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Термоокислительная стабильность в статических условиях при 150</a:t>
                      </a:r>
                      <a:r>
                        <a:rPr lang="ru-RU" sz="1200" baseline="30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0</a:t>
                      </a: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С, не более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а) концентрация осадка, мг на 100 см</a:t>
                      </a:r>
                      <a:r>
                        <a:rPr lang="ru-RU" sz="1200" baseline="30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3</a:t>
                      </a: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 топлива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б) концентрация растворимых смол, мг на 100 см</a:t>
                      </a:r>
                      <a:r>
                        <a:rPr lang="ru-RU" sz="1200" baseline="30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3</a:t>
                      </a: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 топлива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в) концентрация нерастворимых смол, мг на 100 см</a:t>
                      </a:r>
                      <a:r>
                        <a:rPr lang="ru-RU" sz="1200" baseline="30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3</a:t>
                      </a: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 топлива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23430" marR="234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6</a:t>
                      </a:r>
                      <a:endParaRPr lang="ru-RU" sz="1200" dirty="0"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30</a:t>
                      </a:r>
                      <a:endParaRPr lang="ru-RU" sz="1200" dirty="0"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3</a:t>
                      </a: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23430" marR="234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2,0</a:t>
                      </a:r>
                      <a:endParaRPr lang="ru-RU" sz="1200" dirty="0"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5,5</a:t>
                      </a:r>
                      <a:endParaRPr lang="ru-RU" sz="1200" dirty="0"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3</a:t>
                      </a: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23430" marR="234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Отс</a:t>
                      </a: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.</a:t>
                      </a:r>
                      <a:endParaRPr lang="ru-RU" sz="1200" dirty="0"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18</a:t>
                      </a:r>
                      <a:endParaRPr lang="ru-RU" sz="1200" dirty="0"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1,5</a:t>
                      </a: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23430" marR="234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826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10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23430" marR="234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Массовая доля ароматических углеводородов, %, не более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23430" marR="234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22</a:t>
                      </a: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23430" marR="234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7</a:t>
                      </a: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23430" marR="234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10</a:t>
                      </a: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23430" marR="234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033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11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23430" marR="234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Концентрация фактических смол, мг на 100 см</a:t>
                      </a:r>
                      <a:r>
                        <a:rPr lang="ru-RU" sz="1200" baseline="30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3  </a:t>
                      </a: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топлива, не более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23430" marR="234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4</a:t>
                      </a: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23430" marR="234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3,0</a:t>
                      </a: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23430" marR="234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1,3</a:t>
                      </a: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23430" marR="234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619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12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23430" marR="234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Массовая доля общей серы, %, </a:t>
                      </a:r>
                      <a:r>
                        <a:rPr lang="ru-RU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не </a:t>
                      </a: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более</a:t>
                      </a: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23430" marR="234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0,1</a:t>
                      </a: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23430" marR="234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Отс</a:t>
                      </a: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.</a:t>
                      </a: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23430" marR="234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0,0042</a:t>
                      </a: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23430" marR="234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826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13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23430" marR="234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Массовая доля меркаптановой серы, %, не более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23430" marR="234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0,001</a:t>
                      </a: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23430" marR="234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Отс</a:t>
                      </a: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.</a:t>
                      </a: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23430" marR="234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Отс.</a:t>
                      </a: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23430" marR="234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7" name="Прямоугольник 16"/>
          <p:cNvSpPr/>
          <p:nvPr/>
        </p:nvSpPr>
        <p:spPr>
          <a:xfrm>
            <a:off x="0" y="5861120"/>
            <a:ext cx="842965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1200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Полученные опытные образцы синтетического авиакеросина полностью соответствуют требованиям, предъявляемым к товарному топливу РТ (ГОСТ 10227-86), за исключением показателя «Температура вспышки», определяемая в закрытом тигле» для образца, полученного из биосырья.</a:t>
            </a:r>
            <a:r>
              <a:rPr lang="ru-RU" sz="1400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1400" dirty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Номер слайда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CBDB661-A6B8-4ADD-ACE6-E7571378265F}" type="slidenum">
              <a:rPr lang="ru-RU" smtClean="0"/>
              <a:pPr>
                <a:defRPr/>
              </a:pPr>
              <a:t>13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1" name="Rectangle 3"/>
          <p:cNvSpPr>
            <a:spLocks noChangeArrowheads="1"/>
          </p:cNvSpPr>
          <p:nvPr/>
        </p:nvSpPr>
        <p:spPr bwMode="auto">
          <a:xfrm>
            <a:off x="0" y="500042"/>
            <a:ext cx="8997950" cy="36988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rgbClr val="33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Эксплуатационные свойства </a:t>
            </a:r>
            <a:r>
              <a:rPr lang="ru-RU" b="1" dirty="0" smtClean="0">
                <a:solidFill>
                  <a:srgbClr val="33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синтетического топлива</a:t>
            </a:r>
            <a:endParaRPr lang="ru-RU" b="1" dirty="0">
              <a:solidFill>
                <a:srgbClr val="3333CC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8675" name="Picture 97" descr="LOG_CIAM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50825" y="260350"/>
            <a:ext cx="1512888" cy="325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0149" name="Text Box 101"/>
          <p:cNvSpPr txBox="1">
            <a:spLocks noChangeArrowheads="1"/>
          </p:cNvSpPr>
          <p:nvPr/>
        </p:nvSpPr>
        <p:spPr bwMode="auto">
          <a:xfrm>
            <a:off x="250825" y="836613"/>
            <a:ext cx="8713788" cy="5478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dirty="0">
                <a:latin typeface="+mn-lt"/>
              </a:rPr>
              <a:t>       </a:t>
            </a:r>
            <a:r>
              <a:rPr lang="ru-RU" sz="1400" b="1" dirty="0">
                <a:latin typeface="Times New Roman" pitchFamily="18" charset="0"/>
                <a:cs typeface="Times New Roman" pitchFamily="18" charset="0"/>
              </a:rPr>
              <a:t>Эксплуатационные свойства                                        </a:t>
            </a:r>
            <a:r>
              <a:rPr lang="ru-RU" sz="1200" b="1" dirty="0">
                <a:latin typeface="Times New Roman" pitchFamily="18" charset="0"/>
                <a:cs typeface="Times New Roman" pitchFamily="18" charset="0"/>
              </a:rPr>
              <a:t>норма                       образец                  </a:t>
            </a:r>
            <a:r>
              <a:rPr lang="ru-RU" sz="1200" b="1" dirty="0" err="1">
                <a:latin typeface="Times New Roman" pitchFamily="18" charset="0"/>
                <a:cs typeface="Times New Roman" pitchFamily="18" charset="0"/>
              </a:rPr>
              <a:t>образец</a:t>
            </a:r>
            <a:r>
              <a:rPr lang="ru-RU" sz="1200" b="1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dirty="0"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                                 для ТС-1/РТ             из биоэтанола           из газа     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200" b="1" dirty="0">
              <a:latin typeface="Times New Roman" pitchFamily="18" charset="0"/>
              <a:cs typeface="Times New Roman" pitchFamily="18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1.</a:t>
            </a:r>
            <a:r>
              <a:rPr lang="ru-RU" sz="1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b="1" dirty="0" err="1">
                <a:solidFill>
                  <a:srgbClr val="00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Термоокислительная</a:t>
            </a:r>
            <a:r>
              <a:rPr lang="ru-RU" sz="1200" b="1" dirty="0">
                <a:solidFill>
                  <a:srgbClr val="00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стабильность: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dirty="0">
                <a:solidFill>
                  <a:srgbClr val="00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     - контрольная температура испытания</a:t>
            </a:r>
            <a:r>
              <a:rPr lang="ru-RU" sz="1200" b="1" dirty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200" b="1" dirty="0">
                <a:solidFill>
                  <a:srgbClr val="00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,°C</a:t>
            </a:r>
            <a:r>
              <a:rPr lang="ru-RU" sz="1200" b="1" dirty="0">
                <a:solidFill>
                  <a:srgbClr val="00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, не ниже            260/275                           275                         300                                      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dirty="0">
                <a:solidFill>
                  <a:srgbClr val="00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     - перепад давления на фильтре, мм </a:t>
            </a:r>
            <a:r>
              <a:rPr lang="ru-RU" sz="1200" b="1" dirty="0" err="1">
                <a:solidFill>
                  <a:srgbClr val="00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рт.ст</a:t>
            </a:r>
            <a:r>
              <a:rPr lang="ru-RU" sz="1200" b="1" dirty="0">
                <a:solidFill>
                  <a:srgbClr val="00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, не более                   25                                    0                             0                                           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dirty="0">
                <a:solidFill>
                  <a:srgbClr val="00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     - отложения на трубке, баллы, менее                                            3                                     1</a:t>
            </a:r>
            <a:r>
              <a:rPr lang="ru-RU" sz="12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                            1                                                   </a:t>
            </a:r>
            <a:endParaRPr lang="ru-RU" sz="1200" b="1" dirty="0">
              <a:solidFill>
                <a:srgbClr val="0033CC"/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dirty="0">
                <a:solidFill>
                  <a:srgbClr val="00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2. Противоизносные свойства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dirty="0">
                <a:solidFill>
                  <a:srgbClr val="00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sz="1200" b="1" u="sng" dirty="0">
                <a:solidFill>
                  <a:srgbClr val="00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на установке УПС-01М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dirty="0">
                <a:solidFill>
                  <a:srgbClr val="00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    - обобщенный показатель </a:t>
            </a:r>
            <a:r>
              <a:rPr lang="ru-RU" sz="1200" b="1" dirty="0" err="1">
                <a:solidFill>
                  <a:srgbClr val="00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противоизносных</a:t>
            </a:r>
            <a:endParaRPr lang="ru-RU" sz="1200" b="1" dirty="0">
              <a:solidFill>
                <a:srgbClr val="0033CC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dirty="0">
                <a:solidFill>
                  <a:srgbClr val="00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       свойств К, % , не менее                                                                - / 95                             190                          172                         </a:t>
            </a:r>
            <a:r>
              <a:rPr lang="ru-RU" sz="1200" b="1" u="sng" dirty="0">
                <a:solidFill>
                  <a:srgbClr val="00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 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u="sng" dirty="0">
                <a:solidFill>
                  <a:srgbClr val="00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  на установке ПСТ-2 </a:t>
            </a:r>
            <a:r>
              <a:rPr lang="ru-RU" sz="1200" b="1" u="sng" dirty="0">
                <a:solidFill>
                  <a:srgbClr val="66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(данные 25 </a:t>
            </a:r>
            <a:r>
              <a:rPr lang="ru-RU" sz="1200" b="1" u="sng" dirty="0" err="1">
                <a:solidFill>
                  <a:srgbClr val="66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ГосНИИ</a:t>
            </a:r>
            <a:r>
              <a:rPr lang="ru-RU" sz="1200" b="1" u="sng" dirty="0">
                <a:solidFill>
                  <a:srgbClr val="66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dirty="0">
                <a:solidFill>
                  <a:srgbClr val="00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    - показатель износа, </a:t>
            </a:r>
            <a:r>
              <a:rPr lang="ru-RU" sz="1200" b="1" dirty="0" err="1">
                <a:solidFill>
                  <a:srgbClr val="00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у.е</a:t>
            </a:r>
            <a:r>
              <a:rPr lang="ru-RU" sz="1200" b="1" dirty="0">
                <a:solidFill>
                  <a:srgbClr val="00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                                                              не более 60                         -                            25                   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200" b="1" dirty="0">
              <a:solidFill>
                <a:srgbClr val="0033CC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dirty="0">
                <a:solidFill>
                  <a:srgbClr val="00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ru-RU" sz="1200" b="1" dirty="0" err="1">
                <a:solidFill>
                  <a:srgbClr val="00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Люминометрическое</a:t>
            </a:r>
            <a:r>
              <a:rPr lang="ru-RU" sz="1200" b="1" dirty="0">
                <a:solidFill>
                  <a:srgbClr val="00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число                                                        не ниже 50                        -                             110             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200" b="1" dirty="0">
              <a:solidFill>
                <a:srgbClr val="0033CC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dirty="0">
                <a:solidFill>
                  <a:srgbClr val="00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4. Коррозионная активность в условиях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dirty="0">
                <a:solidFill>
                  <a:srgbClr val="00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    конденсации воды                        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dirty="0">
                <a:solidFill>
                  <a:srgbClr val="00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    - потеря массы образца стали Ст-3, мг/м</a:t>
            </a:r>
            <a:r>
              <a:rPr lang="ru-RU" sz="1200" b="1" baseline="30000" dirty="0">
                <a:solidFill>
                  <a:srgbClr val="00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2                                              </a:t>
            </a:r>
            <a:r>
              <a:rPr lang="ru-RU" sz="1200" b="1" dirty="0">
                <a:solidFill>
                  <a:srgbClr val="00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не более 8                         2.3                          1.5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dirty="0">
                <a:solidFill>
                  <a:srgbClr val="00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    - потеря массы образца бронзы ВБ-23НЦ, мг/м</a:t>
            </a:r>
            <a:r>
              <a:rPr lang="ru-RU" sz="1200" b="1" baseline="30000" dirty="0">
                <a:solidFill>
                  <a:srgbClr val="00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2                </a:t>
            </a:r>
            <a:r>
              <a:rPr lang="ru-RU" sz="1200" b="1" dirty="0">
                <a:solidFill>
                  <a:srgbClr val="00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       не более 8                         3.2                           2,1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200" b="1" dirty="0">
              <a:solidFill>
                <a:srgbClr val="0033CC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dirty="0">
                <a:solidFill>
                  <a:srgbClr val="00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5. Воздействие на резины, по методу ЦИАМ: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dirty="0">
                <a:solidFill>
                  <a:srgbClr val="00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   - условная прочность, кгс/см</a:t>
            </a:r>
            <a:r>
              <a:rPr lang="ru-RU" sz="1200" b="1" baseline="30000" dirty="0">
                <a:solidFill>
                  <a:srgbClr val="00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2                                                                               </a:t>
            </a:r>
            <a:r>
              <a:rPr lang="ru-RU" sz="1200" b="1" dirty="0">
                <a:solidFill>
                  <a:srgbClr val="00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не менее 85                       95                          115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dirty="0">
                <a:solidFill>
                  <a:srgbClr val="00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   - относительное удлинение, %                                                    не менее 100                    105                         136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200" b="1" dirty="0">
              <a:solidFill>
                <a:srgbClr val="0033CC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dirty="0">
                <a:solidFill>
                  <a:srgbClr val="00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6. Воздействие на </a:t>
            </a:r>
            <a:r>
              <a:rPr lang="ru-RU" sz="1200" b="1" dirty="0" err="1">
                <a:solidFill>
                  <a:srgbClr val="00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тиоколовый</a:t>
            </a:r>
            <a:r>
              <a:rPr lang="ru-RU" sz="1200" b="1" dirty="0">
                <a:solidFill>
                  <a:srgbClr val="00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герметик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dirty="0">
                <a:solidFill>
                  <a:srgbClr val="00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   - изменение твердости по </a:t>
            </a:r>
            <a:r>
              <a:rPr lang="ru-RU" sz="1200" b="1" dirty="0" err="1">
                <a:solidFill>
                  <a:srgbClr val="00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Шору</a:t>
            </a:r>
            <a:r>
              <a:rPr lang="ru-RU" sz="1200" b="1" dirty="0">
                <a:solidFill>
                  <a:srgbClr val="00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, %                                            не менее 80                      95                            96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      </a:t>
            </a:r>
            <a:endParaRPr lang="ru-RU" sz="1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677" name="Line 102"/>
          <p:cNvSpPr>
            <a:spLocks noChangeShapeType="1"/>
          </p:cNvSpPr>
          <p:nvPr/>
        </p:nvSpPr>
        <p:spPr bwMode="auto">
          <a:xfrm>
            <a:off x="395288" y="1268413"/>
            <a:ext cx="828198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8" name="Line 7"/>
          <p:cNvSpPr>
            <a:spLocks noChangeShapeType="1"/>
          </p:cNvSpPr>
          <p:nvPr/>
        </p:nvSpPr>
        <p:spPr bwMode="auto">
          <a:xfrm>
            <a:off x="1571604" y="500042"/>
            <a:ext cx="7056437" cy="0"/>
          </a:xfrm>
          <a:prstGeom prst="line">
            <a:avLst/>
          </a:prstGeom>
          <a:noFill/>
          <a:ln w="22225">
            <a:solidFill>
              <a:srgbClr val="0000A6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pic>
        <p:nvPicPr>
          <p:cNvPr id="11" name="Picture 8" descr="znak1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377238" y="5688013"/>
            <a:ext cx="587375" cy="1054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Line 11"/>
          <p:cNvSpPr>
            <a:spLocks noChangeShapeType="1"/>
          </p:cNvSpPr>
          <p:nvPr/>
        </p:nvSpPr>
        <p:spPr bwMode="auto">
          <a:xfrm>
            <a:off x="323850" y="6597650"/>
            <a:ext cx="7994650" cy="0"/>
          </a:xfrm>
          <a:prstGeom prst="line">
            <a:avLst/>
          </a:prstGeom>
          <a:noFill/>
          <a:ln w="19050">
            <a:solidFill>
              <a:srgbClr val="0000A6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14</a:t>
            </a:fld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5" name="Picture 97" descr="LOG_CIAM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50825" y="260350"/>
            <a:ext cx="1512888" cy="325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Line 7"/>
          <p:cNvSpPr>
            <a:spLocks noChangeShapeType="1"/>
          </p:cNvSpPr>
          <p:nvPr/>
        </p:nvSpPr>
        <p:spPr bwMode="auto">
          <a:xfrm>
            <a:off x="1571604" y="500042"/>
            <a:ext cx="7056437" cy="0"/>
          </a:xfrm>
          <a:prstGeom prst="line">
            <a:avLst/>
          </a:prstGeom>
          <a:noFill/>
          <a:ln w="22225">
            <a:solidFill>
              <a:srgbClr val="0000A6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pic>
        <p:nvPicPr>
          <p:cNvPr id="11" name="Picture 8" descr="znak1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377238" y="5688013"/>
            <a:ext cx="587375" cy="1054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Line 11"/>
          <p:cNvSpPr>
            <a:spLocks noChangeShapeType="1"/>
          </p:cNvSpPr>
          <p:nvPr/>
        </p:nvSpPr>
        <p:spPr bwMode="auto">
          <a:xfrm>
            <a:off x="323850" y="6597650"/>
            <a:ext cx="7994650" cy="0"/>
          </a:xfrm>
          <a:prstGeom prst="line">
            <a:avLst/>
          </a:prstGeom>
          <a:noFill/>
          <a:ln w="19050">
            <a:solidFill>
              <a:srgbClr val="0000A6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15</a:t>
            </a:fld>
            <a:endParaRPr lang="ru-RU"/>
          </a:p>
        </p:txBody>
      </p:sp>
      <p:sp>
        <p:nvSpPr>
          <p:cNvPr id="2" name="Прямоугольник 1"/>
          <p:cNvSpPr/>
          <p:nvPr/>
        </p:nvSpPr>
        <p:spPr>
          <a:xfrm>
            <a:off x="1259632" y="692696"/>
            <a:ext cx="638420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b="1" dirty="0">
                <a:solidFill>
                  <a:srgbClr val="33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Авиационное сконденсированное топливо АСКТ</a:t>
            </a:r>
          </a:p>
        </p:txBody>
      </p:sp>
      <p:graphicFrame>
        <p:nvGraphicFramePr>
          <p:cNvPr id="15" name="Group 4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3253771"/>
              </p:ext>
            </p:extLst>
          </p:nvPr>
        </p:nvGraphicFramePr>
        <p:xfrm>
          <a:off x="107504" y="3248182"/>
          <a:ext cx="5217889" cy="2548236"/>
        </p:xfrm>
        <a:graphic>
          <a:graphicData uri="http://schemas.openxmlformats.org/drawingml/2006/table">
            <a:tbl>
              <a:tblPr/>
              <a:tblGrid>
                <a:gridCol w="2913633"/>
                <a:gridCol w="1296144"/>
                <a:gridCol w="1008112"/>
              </a:tblGrid>
              <a:tr h="1984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Физико-химические свойства</a:t>
                      </a:r>
                    </a:p>
                  </a:txBody>
                  <a:tcPr marL="54000" marR="54000" marT="54000" marB="54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АСКТ</a:t>
                      </a:r>
                    </a:p>
                  </a:txBody>
                  <a:tcPr marL="54000" marR="54000" marT="54000" marB="54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ТС-1</a:t>
                      </a:r>
                    </a:p>
                  </a:txBody>
                  <a:tcPr marL="54000" marR="54000" marT="54000" marB="54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</a:tr>
              <a:tr h="2555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● Плотность, кг/м</a:t>
                      </a:r>
                      <a:r>
                        <a:rPr kumimoji="0" lang="ru-RU" sz="12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54000" marR="54000" marT="36000" marB="36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655 - 6</a:t>
                      </a: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70</a:t>
                      </a: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4000" marR="54000" marT="36000" marB="36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≥ 775</a:t>
                      </a:r>
                    </a:p>
                  </a:txBody>
                  <a:tcPr marL="54000" marR="54000" marT="36000" marB="36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</a:tr>
              <a:tr h="2555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● Теплота сгорания, кДж/кг</a:t>
                      </a:r>
                    </a:p>
                  </a:txBody>
                  <a:tcPr marL="54000" marR="54000" marT="36000" marB="36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45</a:t>
                      </a: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00 – 45</a:t>
                      </a: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00</a:t>
                      </a:r>
                    </a:p>
                  </a:txBody>
                  <a:tcPr marL="54000" marR="54000" marT="36000" marB="36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43200</a:t>
                      </a:r>
                    </a:p>
                  </a:txBody>
                  <a:tcPr marL="54000" marR="54000" marT="36000" marB="36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</a:tr>
              <a:tr h="2555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● Гетероатомные соединения, % масс.</a:t>
                      </a:r>
                    </a:p>
                  </a:txBody>
                  <a:tcPr marL="54000" marR="54000" marT="36000" marB="36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отсут</a:t>
                      </a: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</a:p>
                  </a:txBody>
                  <a:tcPr marL="54000" marR="54000" marT="36000" marB="36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54000" marR="54000" marT="36000" marB="36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</a:tr>
              <a:tr h="2555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● Мех. примеси, % масс.</a:t>
                      </a:r>
                    </a:p>
                  </a:txBody>
                  <a:tcPr marL="54000" marR="54000" marT="36000" marB="36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отсут.</a:t>
                      </a:r>
                    </a:p>
                  </a:txBody>
                  <a:tcPr marL="54000" marR="54000" marT="36000" marB="36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0,0002</a:t>
                      </a:r>
                    </a:p>
                  </a:txBody>
                  <a:tcPr marL="54000" marR="54000" marT="36000" marB="36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</a:tr>
              <a:tr h="2555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● Свободная вода, % масс.</a:t>
                      </a:r>
                    </a:p>
                  </a:txBody>
                  <a:tcPr marL="54000" marR="54000" marT="36000" marB="36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отсут.</a:t>
                      </a:r>
                    </a:p>
                  </a:txBody>
                  <a:tcPr marL="54000" marR="54000" marT="36000" marB="36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0,01</a:t>
                      </a:r>
                    </a:p>
                  </a:txBody>
                  <a:tcPr marL="54000" marR="54000" marT="36000" marB="36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</a:tr>
              <a:tr h="2555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● Ароматические углеводороды, % масс.</a:t>
                      </a:r>
                    </a:p>
                  </a:txBody>
                  <a:tcPr marL="54000" marR="54000" marT="36000" marB="36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отсут.</a:t>
                      </a:r>
                    </a:p>
                  </a:txBody>
                  <a:tcPr marL="54000" marR="54000" marT="36000" marB="36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22</a:t>
                      </a:r>
                    </a:p>
                  </a:txBody>
                  <a:tcPr marL="54000" marR="54000" marT="36000" marB="36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</a:tr>
              <a:tr h="2555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●Температура застывания, </a:t>
                      </a: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Symbol" pitchFamily="18" charset="2"/>
                        </a:rPr>
                        <a:t></a:t>
                      </a: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</a:t>
                      </a:r>
                    </a:p>
                  </a:txBody>
                  <a:tcPr marL="54000" marR="54000" marT="36000" marB="36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-90</a:t>
                      </a:r>
                    </a:p>
                  </a:txBody>
                  <a:tcPr marL="54000" marR="54000" marT="36000" marB="36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-60</a:t>
                      </a:r>
                    </a:p>
                  </a:txBody>
                  <a:tcPr marL="54000" marR="54000" marT="36000" marB="36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</a:tr>
              <a:tr h="2555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● Себестоимость, в долях</a:t>
                      </a:r>
                    </a:p>
                  </a:txBody>
                  <a:tcPr marL="54000" marR="54000" marT="36000" marB="36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54000" marR="54000" marT="36000" marB="36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3 - 4</a:t>
                      </a:r>
                    </a:p>
                  </a:txBody>
                  <a:tcPr marL="54000" marR="54000" marT="36000" marB="360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</a:tr>
            </a:tbl>
          </a:graphicData>
        </a:graphic>
      </p:graphicFrame>
      <p:sp>
        <p:nvSpPr>
          <p:cNvPr id="16" name="Rectangle 140"/>
          <p:cNvSpPr>
            <a:spLocks noChangeArrowheads="1"/>
          </p:cNvSpPr>
          <p:nvPr/>
        </p:nvSpPr>
        <p:spPr bwMode="auto">
          <a:xfrm>
            <a:off x="5311645" y="3285565"/>
            <a:ext cx="3832355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>
              <a:defRPr/>
            </a:pPr>
            <a:r>
              <a:rPr lang="ru-RU" sz="14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● Теплота сгорания на 5% выше, чем у </a:t>
            </a:r>
            <a:endParaRPr lang="ru-RU" sz="1400" b="1" dirty="0" smtClean="0">
              <a:solidFill>
                <a:schemeClr val="accent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ru-RU" sz="14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ТС-1</a:t>
            </a:r>
            <a:r>
              <a:rPr lang="ru-RU" sz="14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defRPr/>
            </a:pPr>
            <a:r>
              <a:rPr lang="ru-RU" sz="14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● Плотность меньше на 11-15%, чем у ТС-1.</a:t>
            </a:r>
          </a:p>
          <a:p>
            <a:pPr>
              <a:defRPr/>
            </a:pPr>
            <a:r>
              <a:rPr lang="ru-RU" sz="14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● Высокая </a:t>
            </a:r>
            <a:r>
              <a:rPr lang="ru-RU" sz="1400" b="1" dirty="0" err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термоокислительная</a:t>
            </a:r>
            <a:r>
              <a:rPr lang="ru-RU" sz="14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стабильность.</a:t>
            </a:r>
          </a:p>
          <a:p>
            <a:pPr>
              <a:defRPr/>
            </a:pPr>
            <a:r>
              <a:rPr lang="ru-RU" sz="14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● Отсутствие </a:t>
            </a:r>
            <a:r>
              <a:rPr lang="ru-RU" sz="1400" b="1" dirty="0" err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коксоотложений</a:t>
            </a:r>
            <a:r>
              <a:rPr lang="ru-RU" sz="14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при </a:t>
            </a:r>
            <a:endParaRPr lang="ru-RU" sz="1400" b="1" dirty="0" smtClean="0">
              <a:solidFill>
                <a:schemeClr val="accent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ru-RU" sz="14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   высокотемпературном </a:t>
            </a:r>
            <a:r>
              <a:rPr lang="ru-RU" sz="14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нагреве.</a:t>
            </a:r>
          </a:p>
          <a:p>
            <a:pPr>
              <a:defRPr/>
            </a:pPr>
            <a:r>
              <a:rPr lang="ru-RU" sz="14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● Нет дымления при сгорании.</a:t>
            </a:r>
          </a:p>
          <a:p>
            <a:pPr>
              <a:defRPr/>
            </a:pPr>
            <a:r>
              <a:rPr lang="ru-RU" sz="14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● Экологически более чистое топливо.</a:t>
            </a:r>
          </a:p>
          <a:p>
            <a:pPr>
              <a:defRPr/>
            </a:pPr>
            <a:r>
              <a:rPr lang="ru-RU" sz="14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● Себестоимость в 3 – 4 раза </a:t>
            </a:r>
          </a:p>
          <a:p>
            <a:pPr>
              <a:defRPr/>
            </a:pPr>
            <a:r>
              <a:rPr lang="ru-RU" sz="14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   меньше</a:t>
            </a:r>
            <a:r>
              <a:rPr lang="ru-RU" sz="14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, чем ТС-1.</a:t>
            </a:r>
          </a:p>
          <a:p>
            <a:pPr>
              <a:defRPr/>
            </a:pPr>
            <a:endParaRPr lang="ru-RU" sz="1400" b="1" dirty="0">
              <a:solidFill>
                <a:schemeClr val="accent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3768" y="1412776"/>
            <a:ext cx="4457700" cy="1619250"/>
          </a:xfrm>
          <a:prstGeom prst="rect">
            <a:avLst/>
          </a:prstGeom>
        </p:spPr>
      </p:pic>
      <p:sp>
        <p:nvSpPr>
          <p:cNvPr id="17" name="TextBox 16"/>
          <p:cNvSpPr txBox="1"/>
          <p:nvPr/>
        </p:nvSpPr>
        <p:spPr>
          <a:xfrm>
            <a:off x="1487056" y="1057687"/>
            <a:ext cx="59293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АСКТ – смесь углеводородных компонентов (патент РФ №2458101)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986504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22803" y="0"/>
            <a:ext cx="9312706" cy="697938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latin typeface="+mn-lt"/>
              <a:cs typeface="Arial" pitchFamily="34" charset="0"/>
            </a:endParaRPr>
          </a:p>
        </p:txBody>
      </p:sp>
      <p:pic>
        <p:nvPicPr>
          <p:cNvPr id="16389" name="Picture 3" descr="LOG_CIAM"/>
          <p:cNvPicPr>
            <a:picLocks noGrp="1" noChangeAspect="1" noChangeArrowheads="1"/>
          </p:cNvPicPr>
          <p:nvPr>
            <p:ph type="title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57188" y="142875"/>
            <a:ext cx="1801812" cy="428625"/>
          </a:xfrm>
        </p:spPr>
      </p:pic>
      <p:sp>
        <p:nvSpPr>
          <p:cNvPr id="326664" name="Rectangle 3"/>
          <p:cNvSpPr>
            <a:spLocks noChangeArrowheads="1"/>
          </p:cNvSpPr>
          <p:nvPr/>
        </p:nvSpPr>
        <p:spPr bwMode="auto">
          <a:xfrm>
            <a:off x="0" y="785814"/>
            <a:ext cx="9286875" cy="34478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defRPr/>
            </a:pPr>
            <a:r>
              <a:rPr lang="ru-RU" sz="16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      	</a:t>
            </a:r>
            <a:r>
              <a:rPr lang="ru-RU" sz="1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НИР «Новизна»</a:t>
            </a:r>
            <a:endParaRPr lang="ru-RU" sz="14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>
                <a:latin typeface="Arial" pitchFamily="34" charset="0"/>
                <a:cs typeface="Arial" pitchFamily="34" charset="0"/>
              </a:rPr>
              <a:t>	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Разработаны 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ТТ на доработку авиационного поршневого двигателя-демонстратора в </a:t>
            </a:r>
            <a:r>
              <a:rPr lang="ru-RU" sz="1200" dirty="0" err="1">
                <a:latin typeface="Times New Roman" pitchFamily="18" charset="0"/>
                <a:cs typeface="Times New Roman" pitchFamily="18" charset="0"/>
              </a:rPr>
              <a:t>двухтопливный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 вариант с новой системой управления  (разработка электронной системы управления, ее </a:t>
            </a:r>
            <a:r>
              <a:rPr lang="ru-RU" sz="1200" dirty="0" err="1">
                <a:latin typeface="Times New Roman" pitchFamily="18" charset="0"/>
                <a:cs typeface="Times New Roman" pitchFamily="18" charset="0"/>
              </a:rPr>
              <a:t>опробация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 на модельном стенде и  на экспериментальном  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двигателе-демонстраторе).  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	Определен 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оптимальный состав топлива</a:t>
            </a:r>
          </a:p>
          <a:p>
            <a:pPr lv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b="1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1200" b="1" dirty="0" err="1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н-пентан</a:t>
            </a:r>
            <a:r>
              <a:rPr lang="ru-RU" sz="1200" b="1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1200" b="1" dirty="0" err="1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ru-RU" sz="1200" b="1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1200" b="1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ru-RU" sz="1200" b="1" baseline="-25000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r>
              <a:rPr lang="en-US" sz="1200" b="1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ru-RU" sz="1200" b="1" baseline="-25000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12</a:t>
            </a:r>
            <a:r>
              <a:rPr lang="ru-RU" sz="1200" b="1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) –58% </a:t>
            </a:r>
            <a:r>
              <a:rPr lang="ru-RU" sz="1200" b="1" dirty="0" err="1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мас</a:t>
            </a:r>
            <a:r>
              <a:rPr lang="ru-RU" sz="1200" b="1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200" b="1" dirty="0" err="1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н-гексана</a:t>
            </a:r>
            <a:r>
              <a:rPr lang="ru-RU" sz="1200" b="1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1200" b="1" dirty="0" err="1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ru-RU" sz="1200" b="1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1200" b="1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ru-RU" sz="1200" b="1" baseline="-25000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r>
              <a:rPr lang="en-US" sz="1200" b="1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ru-RU" sz="1200" b="1" baseline="-25000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14</a:t>
            </a:r>
            <a:r>
              <a:rPr lang="ru-RU" sz="1200" b="1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) – 24%, </a:t>
            </a:r>
            <a:r>
              <a:rPr lang="ru-RU" sz="1200" b="1" dirty="0" err="1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н-гептана</a:t>
            </a:r>
            <a:r>
              <a:rPr lang="ru-RU" sz="1200" b="1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1200" b="1" dirty="0" err="1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ru-RU" sz="1200" b="1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1200" b="1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ru-RU" sz="1200" b="1" baseline="-25000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7</a:t>
            </a:r>
            <a:r>
              <a:rPr lang="en-US" sz="1200" b="1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ru-RU" sz="1200" b="1" baseline="-25000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16</a:t>
            </a:r>
            <a:r>
              <a:rPr lang="ru-RU" sz="1200" b="1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) – 18%. )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>
                <a:latin typeface="Arial" pitchFamily="34" charset="0"/>
                <a:cs typeface="Arial" pitchFamily="34" charset="0"/>
              </a:rPr>
              <a:t>        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400" b="1" dirty="0">
              <a:latin typeface="Arial" pitchFamily="34" charset="0"/>
              <a:cs typeface="Arial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>
                <a:latin typeface="Arial" pitchFamily="34" charset="0"/>
                <a:cs typeface="Arial" pitchFamily="34" charset="0"/>
              </a:rPr>
              <a:t>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400" b="1" dirty="0">
              <a:latin typeface="Arial" pitchFamily="34" charset="0"/>
              <a:cs typeface="Arial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400" b="1" dirty="0">
              <a:latin typeface="Arial" pitchFamily="34" charset="0"/>
              <a:cs typeface="Arial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400" b="1" dirty="0">
              <a:latin typeface="Arial" pitchFamily="34" charset="0"/>
              <a:cs typeface="Arial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400" b="1" dirty="0">
              <a:latin typeface="Arial" pitchFamily="34" charset="0"/>
              <a:cs typeface="Arial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400" b="1" dirty="0">
              <a:latin typeface="Arial" pitchFamily="34" charset="0"/>
              <a:cs typeface="Arial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400" b="1" dirty="0">
              <a:latin typeface="Arial" pitchFamily="34" charset="0"/>
              <a:cs typeface="Arial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>
                <a:latin typeface="+mn-lt"/>
              </a:rPr>
              <a:t>      </a:t>
            </a:r>
            <a:r>
              <a:rPr lang="ru-RU" sz="1400" b="1" dirty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	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400" b="1" u="sng" dirty="0">
              <a:solidFill>
                <a:schemeClr val="accent2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1200" dirty="0">
                <a:latin typeface="Arial" pitchFamily="34" charset="0"/>
                <a:cs typeface="Arial" pitchFamily="34" charset="0"/>
              </a:rPr>
              <a:t>	</a:t>
            </a:r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Разработана </a:t>
            </a:r>
            <a:r>
              <a:rPr lang="ru-RU" sz="1100" dirty="0">
                <a:latin typeface="Times New Roman" pitchFamily="18" charset="0"/>
                <a:cs typeface="Times New Roman" pitchFamily="18" charset="0"/>
              </a:rPr>
              <a:t>концепция </a:t>
            </a:r>
            <a:r>
              <a:rPr lang="ru-RU" sz="1100" dirty="0" err="1">
                <a:latin typeface="Times New Roman" pitchFamily="18" charset="0"/>
                <a:cs typeface="Times New Roman" pitchFamily="18" charset="0"/>
              </a:rPr>
              <a:t>двухтопливных</a:t>
            </a:r>
            <a:r>
              <a:rPr lang="ru-RU" sz="1100" dirty="0">
                <a:latin typeface="Times New Roman" pitchFamily="18" charset="0"/>
                <a:cs typeface="Times New Roman" pitchFamily="18" charset="0"/>
              </a:rPr>
              <a:t> летательных аппаратов-демонстраторов, использующих в качестве топлива сжиженный газ пропан-бутанового ряда и традиционное авиационное топливо. Концепция основана на модификации вертолетов и самолетов местной и региональной авиации с дополнительными топливными баками, размещаемыми под крылом (самолеты типа ЛМС-19, Ан-28), под фюзеляжем (самолеты типа Ан-2) и по бокам фюзеляжа (вертолет типа Ми-8).</a:t>
            </a:r>
          </a:p>
          <a:p>
            <a:r>
              <a:rPr lang="ru-RU" sz="11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Обосновано </a:t>
            </a:r>
            <a:r>
              <a:rPr lang="ru-RU" sz="1100" dirty="0">
                <a:latin typeface="Times New Roman" pitchFamily="18" charset="0"/>
                <a:cs typeface="Times New Roman" pitchFamily="18" charset="0"/>
              </a:rPr>
              <a:t>создание демонстраторов </a:t>
            </a:r>
            <a:r>
              <a:rPr lang="ru-RU" sz="1100" dirty="0" err="1">
                <a:latin typeface="Times New Roman" pitchFamily="18" charset="0"/>
                <a:cs typeface="Times New Roman" pitchFamily="18" charset="0"/>
              </a:rPr>
              <a:t>двухтопливной</a:t>
            </a:r>
            <a:r>
              <a:rPr lang="ru-RU" sz="1100" dirty="0">
                <a:latin typeface="Times New Roman" pitchFamily="18" charset="0"/>
                <a:cs typeface="Times New Roman" pitchFamily="18" charset="0"/>
              </a:rPr>
              <a:t> технологии: вертолета на базе  Ми-8МТВ с двигателем типа ТВ3-117 (ВК-2500) и самолета на базе  Ан-2 с двигателем типа АШ-62.</a:t>
            </a:r>
          </a:p>
          <a:p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	Разработана </a:t>
            </a:r>
            <a:r>
              <a:rPr lang="ru-RU" sz="1100" dirty="0">
                <a:latin typeface="Times New Roman" pitchFamily="18" charset="0"/>
                <a:cs typeface="Times New Roman" pitchFamily="18" charset="0"/>
              </a:rPr>
              <a:t>модификация </a:t>
            </a:r>
            <a:r>
              <a:rPr lang="ru-RU" sz="1100" dirty="0" err="1">
                <a:latin typeface="Times New Roman" pitchFamily="18" charset="0"/>
                <a:cs typeface="Times New Roman" pitchFamily="18" charset="0"/>
              </a:rPr>
              <a:t>двухтопливного</a:t>
            </a:r>
            <a:r>
              <a:rPr lang="ru-RU" sz="1100" dirty="0">
                <a:latin typeface="Times New Roman" pitchFamily="18" charset="0"/>
                <a:cs typeface="Times New Roman" pitchFamily="18" charset="0"/>
              </a:rPr>
              <a:t> поршневого четырехцилиндрового авиационного двигателя-демонстратора, работающего на сжиженном газе пропан-бутанового ряда и традиционном топливе. Экспериментальные исследования подтвердили возможность достижения равных мощностей на различных режимах работы двигателя-демонстратора при использовании традиционного топлива и сжиженного газа пропан-бутанового ряда.</a:t>
            </a:r>
          </a:p>
          <a:p>
            <a:r>
              <a:rPr lang="ru-RU" sz="1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	В </a:t>
            </a:r>
            <a:r>
              <a:rPr lang="ru-RU" sz="1100" dirty="0">
                <a:latin typeface="Times New Roman" pitchFamily="18" charset="0"/>
                <a:cs typeface="Times New Roman" pitchFamily="18" charset="0"/>
              </a:rPr>
              <a:t>качестве пригодных для применения на вертолете семейства Ми-8 газотурбинного двигателя-демонстратора следует разработать </a:t>
            </a:r>
            <a:r>
              <a:rPr lang="ru-RU" sz="1100" dirty="0" err="1">
                <a:latin typeface="Times New Roman" pitchFamily="18" charset="0"/>
                <a:cs typeface="Times New Roman" pitchFamily="18" charset="0"/>
              </a:rPr>
              <a:t>двухтопливный</a:t>
            </a:r>
            <a:r>
              <a:rPr lang="ru-RU" sz="1100" dirty="0">
                <a:latin typeface="Times New Roman" pitchFamily="18" charset="0"/>
                <a:cs typeface="Times New Roman" pitchFamily="18" charset="0"/>
              </a:rPr>
              <a:t>  двигатель-демонстратор типа ВК-2500, для применения на самолетах – поршневые авиадвигатели-демонстраторы типа АШ-62ИР и ПД-1400.</a:t>
            </a:r>
          </a:p>
          <a:p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	Оптимизированная </a:t>
            </a:r>
            <a:r>
              <a:rPr lang="ru-RU" sz="1100" dirty="0">
                <a:latin typeface="Times New Roman" pitchFamily="18" charset="0"/>
                <a:cs typeface="Times New Roman" pitchFamily="18" charset="0"/>
              </a:rPr>
              <a:t>под применение в авиации композиция сжиженного газа пропан-бутанового ряда – топливо АСКТ,  по результатам квалификационных испытаний допущено к этапу стендовых испытаний на </a:t>
            </a:r>
            <a:r>
              <a:rPr lang="ru-RU" sz="1100" dirty="0" err="1">
                <a:latin typeface="Times New Roman" pitchFamily="18" charset="0"/>
                <a:cs typeface="Times New Roman" pitchFamily="18" charset="0"/>
              </a:rPr>
              <a:t>двухтопливных</a:t>
            </a:r>
            <a:r>
              <a:rPr lang="ru-RU" sz="1100" dirty="0">
                <a:latin typeface="Times New Roman" pitchFamily="18" charset="0"/>
                <a:cs typeface="Times New Roman" pitchFamily="18" charset="0"/>
              </a:rPr>
              <a:t> газотурбинном и поршневом двигателях-демонстраторах</a:t>
            </a:r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ru-RU" sz="1100" b="1" dirty="0">
              <a:latin typeface="Times New Roman" pitchFamily="18" charset="0"/>
              <a:cs typeface="Times New Roman" pitchFamily="18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400" b="1" u="sng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                 </a:t>
            </a:r>
            <a:endParaRPr lang="ru-RU" sz="1400" dirty="0">
              <a:latin typeface="Arial" pitchFamily="34" charset="0"/>
              <a:cs typeface="Arial" pitchFamily="34" charset="0"/>
            </a:endParaRP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400" dirty="0">
              <a:latin typeface="Arial" pitchFamily="34" charset="0"/>
              <a:cs typeface="Arial" pitchFamily="34" charset="0"/>
            </a:endParaRP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400" dirty="0">
              <a:latin typeface="Arial" pitchFamily="34" charset="0"/>
              <a:cs typeface="Arial" pitchFamily="34" charset="0"/>
            </a:endParaRP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400" dirty="0">
              <a:latin typeface="Arial" pitchFamily="34" charset="0"/>
              <a:cs typeface="Arial" pitchFamily="34" charset="0"/>
            </a:endParaRP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400" dirty="0">
              <a:latin typeface="Arial" pitchFamily="34" charset="0"/>
              <a:cs typeface="Arial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dirty="0">
                <a:latin typeface="Arial" pitchFamily="34" charset="0"/>
                <a:cs typeface="Arial" pitchFamily="34" charset="0"/>
              </a:rPr>
              <a:t> </a:t>
            </a:r>
            <a:r>
              <a:rPr lang="ru-RU" sz="1400" b="1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   	</a:t>
            </a:r>
            <a:endParaRPr lang="ru-RU" sz="1400" b="1" dirty="0">
              <a:solidFill>
                <a:srgbClr val="0000CC"/>
              </a:solidFill>
              <a:latin typeface="+mn-lt"/>
            </a:endParaRPr>
          </a:p>
          <a:p>
            <a:pPr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     </a:t>
            </a:r>
            <a:r>
              <a:rPr lang="ru-RU" sz="1400" b="1" dirty="0">
                <a:latin typeface="Arial" pitchFamily="34" charset="0"/>
                <a:cs typeface="Arial" pitchFamily="34" charset="0"/>
              </a:rPr>
              <a:t>       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dirty="0">
                <a:latin typeface="Arial" pitchFamily="34" charset="0"/>
                <a:cs typeface="Arial" pitchFamily="34" charset="0"/>
              </a:rPr>
              <a:t> 	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400" b="1" dirty="0">
              <a:latin typeface="Arial" pitchFamily="34" charset="0"/>
              <a:cs typeface="Arial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400" b="1" dirty="0">
              <a:latin typeface="Arial" pitchFamily="34" charset="0"/>
              <a:cs typeface="Arial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400" b="1" dirty="0">
              <a:latin typeface="Arial" pitchFamily="34" charset="0"/>
              <a:cs typeface="Arial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400" b="1" dirty="0">
              <a:latin typeface="Arial" pitchFamily="34" charset="0"/>
              <a:cs typeface="Arial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400" b="1" dirty="0">
              <a:latin typeface="Arial" pitchFamily="34" charset="0"/>
              <a:cs typeface="Arial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600" b="1" dirty="0">
              <a:latin typeface="Arial" pitchFamily="34" charset="0"/>
              <a:cs typeface="Arial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400" b="1" dirty="0">
              <a:solidFill>
                <a:schemeClr val="accent2"/>
              </a:solidFill>
              <a:latin typeface="Arial" pitchFamily="34" charset="0"/>
              <a:cs typeface="Arial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400" b="1" dirty="0">
              <a:solidFill>
                <a:schemeClr val="accent2"/>
              </a:solidFill>
              <a:latin typeface="Arial" pitchFamily="34" charset="0"/>
              <a:cs typeface="Arial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4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>
                <a:latin typeface="Arial" pitchFamily="34" charset="0"/>
                <a:cs typeface="Arial" pitchFamily="34" charset="0"/>
              </a:rPr>
              <a:t>        </a:t>
            </a:r>
            <a:endParaRPr lang="ru-RU" sz="1400" b="1" dirty="0">
              <a:latin typeface="Arial" pitchFamily="34" charset="0"/>
            </a:endParaRPr>
          </a:p>
          <a:p>
            <a:pPr>
              <a:spcBef>
                <a:spcPct val="20000"/>
              </a:spcBef>
              <a:defRPr/>
            </a:pPr>
            <a:r>
              <a:rPr lang="ru-RU" sz="1400" b="1" dirty="0">
                <a:latin typeface="Arial" pitchFamily="34" charset="0"/>
              </a:rPr>
              <a:t>            </a:t>
            </a:r>
          </a:p>
          <a:p>
            <a:pPr>
              <a:spcBef>
                <a:spcPct val="20000"/>
              </a:spcBef>
              <a:defRPr/>
            </a:pPr>
            <a:endParaRPr lang="ru-RU" sz="1400" b="1" dirty="0">
              <a:latin typeface="Arial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400" b="1" dirty="0">
              <a:solidFill>
                <a:schemeClr val="accent2"/>
              </a:solidFill>
              <a:latin typeface="Arial" pitchFamily="34" charset="0"/>
              <a:cs typeface="Arial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        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         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         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600" b="1" dirty="0">
              <a:latin typeface="Arial" pitchFamily="34" charset="0"/>
              <a:cs typeface="Arial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600" b="1" dirty="0">
              <a:latin typeface="Arial" pitchFamily="34" charset="0"/>
              <a:cs typeface="Arial" pitchFamily="34" charset="0"/>
            </a:endParaRPr>
          </a:p>
          <a:p>
            <a:pPr fontAlgn="auto">
              <a:spcBef>
                <a:spcPct val="20000"/>
              </a:spcBef>
              <a:spcAft>
                <a:spcPts val="0"/>
              </a:spcAft>
              <a:defRPr/>
            </a:pPr>
            <a:endParaRPr lang="ru-RU" sz="1600" b="1" dirty="0">
              <a:latin typeface="Arial" pitchFamily="34" charset="0"/>
              <a:cs typeface="Arial" pitchFamily="34" charset="0"/>
            </a:endParaRPr>
          </a:p>
          <a:p>
            <a:pPr fontAlgn="auto">
              <a:spcBef>
                <a:spcPct val="20000"/>
              </a:spcBef>
              <a:spcAft>
                <a:spcPts val="0"/>
              </a:spcAft>
              <a:defRPr/>
            </a:pPr>
            <a:endParaRPr lang="ru-RU" sz="1600" b="1" dirty="0">
              <a:latin typeface="Arial" pitchFamily="34" charset="0"/>
              <a:cs typeface="Arial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dirty="0">
                <a:latin typeface="Arial" pitchFamily="34" charset="0"/>
                <a:cs typeface="Arial" pitchFamily="34" charset="0"/>
              </a:rPr>
              <a:t>           </a:t>
            </a:r>
            <a:endParaRPr lang="ru-RU" sz="1600" b="1" dirty="0">
              <a:solidFill>
                <a:schemeClr val="accent2"/>
              </a:solidFill>
              <a:latin typeface="Arial" pitchFamily="34" charset="0"/>
              <a:cs typeface="Arial" pitchFamily="34" charset="0"/>
            </a:endParaRPr>
          </a:p>
          <a:p>
            <a:pPr fontAlgn="auto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defRPr/>
            </a:pPr>
            <a:endParaRPr lang="ru-RU" sz="1600" b="1" dirty="0">
              <a:solidFill>
                <a:schemeClr val="accent2"/>
              </a:solidFill>
              <a:latin typeface="+mn-lt"/>
              <a:cs typeface="Arial" pitchFamily="34" charset="0"/>
            </a:endParaRPr>
          </a:p>
          <a:p>
            <a:pPr fontAlgn="auto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defRPr/>
            </a:pPr>
            <a:r>
              <a:rPr lang="ru-RU" sz="1400" b="1" dirty="0">
                <a:solidFill>
                  <a:schemeClr val="accent2"/>
                </a:solidFill>
                <a:latin typeface="+mn-lt"/>
                <a:cs typeface="Arial" pitchFamily="34" charset="0"/>
              </a:rPr>
              <a:t>               </a:t>
            </a:r>
            <a:r>
              <a:rPr lang="ru-RU" sz="1400" b="1" dirty="0">
                <a:latin typeface="+mn-lt"/>
              </a:rPr>
              <a:t>  </a:t>
            </a:r>
            <a:endParaRPr lang="ru-RU" sz="1400" b="1" dirty="0">
              <a:solidFill>
                <a:schemeClr val="accent2"/>
              </a:solidFill>
              <a:latin typeface="+mn-lt"/>
              <a:cs typeface="Arial" pitchFamily="34" charset="0"/>
            </a:endParaRPr>
          </a:p>
          <a:p>
            <a:pPr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defRPr/>
            </a:pPr>
            <a:r>
              <a:rPr lang="ru-RU" sz="1400" b="1" dirty="0">
                <a:solidFill>
                  <a:schemeClr val="accent2"/>
                </a:solidFill>
                <a:latin typeface="+mn-lt"/>
                <a:cs typeface="Arial" pitchFamily="34" charset="0"/>
              </a:rPr>
              <a:t>                           </a:t>
            </a:r>
          </a:p>
        </p:txBody>
      </p:sp>
      <p:sp>
        <p:nvSpPr>
          <p:cNvPr id="326670" name="Rectangle 14"/>
          <p:cNvSpPr>
            <a:spLocks noChangeArrowheads="1"/>
          </p:cNvSpPr>
          <p:nvPr/>
        </p:nvSpPr>
        <p:spPr bwMode="auto">
          <a:xfrm>
            <a:off x="2357438" y="0"/>
            <a:ext cx="6786562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Создание и применение  альтернативных газовых топлив для авиационных ГТД и ПД</a:t>
            </a:r>
            <a:endParaRPr lang="ru-RU" b="1" dirty="0">
              <a:solidFill>
                <a:srgbClr val="B1EDED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</a:endParaRPr>
          </a:p>
        </p:txBody>
      </p:sp>
      <p:sp>
        <p:nvSpPr>
          <p:cNvPr id="16392" name="Line 5"/>
          <p:cNvSpPr>
            <a:spLocks noChangeShapeType="1"/>
          </p:cNvSpPr>
          <p:nvPr/>
        </p:nvSpPr>
        <p:spPr bwMode="auto">
          <a:xfrm>
            <a:off x="1857375" y="642938"/>
            <a:ext cx="7056438" cy="0"/>
          </a:xfrm>
          <a:prstGeom prst="line">
            <a:avLst/>
          </a:prstGeom>
          <a:noFill/>
          <a:ln w="22225">
            <a:solidFill>
              <a:srgbClr val="0000A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pic>
        <p:nvPicPr>
          <p:cNvPr id="16393" name="Picture 12" descr="парето_С5_С7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7762" y="2377868"/>
            <a:ext cx="2000250" cy="185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394" name="Rectangle 35"/>
          <p:cNvSpPr>
            <a:spLocks noChangeArrowheads="1"/>
          </p:cNvSpPr>
          <p:nvPr/>
        </p:nvSpPr>
        <p:spPr bwMode="auto">
          <a:xfrm>
            <a:off x="5030662" y="1993472"/>
            <a:ext cx="3357563" cy="309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/>
          <a:p>
            <a:pPr algn="ctr" eaLnBrk="0" hangingPunct="0"/>
            <a:r>
              <a:rPr lang="ru-RU" sz="1400" b="1" u="sng" dirty="0">
                <a:latin typeface="Times New Roman" pitchFamily="18" charset="0"/>
              </a:rPr>
              <a:t>Оптимизация состава топлива</a:t>
            </a:r>
          </a:p>
        </p:txBody>
      </p:sp>
      <p:sp>
        <p:nvSpPr>
          <p:cNvPr id="16395" name="Rectangle 32"/>
          <p:cNvSpPr>
            <a:spLocks noChangeArrowheads="1"/>
          </p:cNvSpPr>
          <p:nvPr/>
        </p:nvSpPr>
        <p:spPr bwMode="auto">
          <a:xfrm>
            <a:off x="2260247" y="2246388"/>
            <a:ext cx="2305050" cy="649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/>
          <a:p>
            <a:pPr algn="ctr" eaLnBrk="0" hangingPunct="0"/>
            <a:r>
              <a:rPr lang="ru-RU" sz="1200" b="1" u="sng" dirty="0">
                <a:solidFill>
                  <a:schemeClr val="hlink"/>
                </a:solidFill>
                <a:latin typeface="Times New Roman" pitchFamily="18" charset="0"/>
              </a:rPr>
              <a:t>Критерий:</a:t>
            </a:r>
            <a:r>
              <a:rPr lang="ru-RU" sz="12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</a:p>
          <a:p>
            <a:pPr algn="ctr" eaLnBrk="0" hangingPunct="0"/>
            <a:r>
              <a:rPr lang="ru-RU" sz="1200" b="1" dirty="0">
                <a:latin typeface="Times New Roman" pitchFamily="18" charset="0"/>
              </a:rPr>
              <a:t>Максимум массовой теплоты сгорания</a:t>
            </a:r>
          </a:p>
        </p:txBody>
      </p:sp>
      <p:sp>
        <p:nvSpPr>
          <p:cNvPr id="16396" name="Rectangle 33"/>
          <p:cNvSpPr>
            <a:spLocks noChangeArrowheads="1"/>
          </p:cNvSpPr>
          <p:nvPr/>
        </p:nvSpPr>
        <p:spPr bwMode="auto">
          <a:xfrm>
            <a:off x="2425500" y="2780928"/>
            <a:ext cx="2087562" cy="648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/>
          <a:p>
            <a:pPr algn="ctr" eaLnBrk="0" hangingPunct="0"/>
            <a:r>
              <a:rPr lang="ru-RU" sz="1200" b="1" u="sng" dirty="0">
                <a:solidFill>
                  <a:srgbClr val="0000FF"/>
                </a:solidFill>
                <a:latin typeface="Times New Roman" pitchFamily="18" charset="0"/>
              </a:rPr>
              <a:t>Варьируемые </a:t>
            </a:r>
            <a:r>
              <a:rPr lang="ru-RU" sz="1200" b="1" u="sng" dirty="0" smtClean="0">
                <a:solidFill>
                  <a:srgbClr val="0000FF"/>
                </a:solidFill>
                <a:latin typeface="Times New Roman" pitchFamily="18" charset="0"/>
              </a:rPr>
              <a:t>переменные:</a:t>
            </a:r>
          </a:p>
          <a:p>
            <a:pPr algn="ctr" eaLnBrk="0" hangingPunct="0"/>
            <a:r>
              <a:rPr lang="ru-RU" sz="1200" b="1" dirty="0" smtClean="0">
                <a:latin typeface="Times New Roman" pitchFamily="18" charset="0"/>
              </a:rPr>
              <a:t>Долевой </a:t>
            </a:r>
            <a:r>
              <a:rPr lang="ru-RU" sz="1200" b="1" dirty="0">
                <a:latin typeface="Times New Roman" pitchFamily="18" charset="0"/>
              </a:rPr>
              <a:t>состав топлива </a:t>
            </a:r>
            <a:endParaRPr lang="ru-RU" sz="1200" b="1" dirty="0" smtClean="0">
              <a:latin typeface="Times New Roman" pitchFamily="18" charset="0"/>
            </a:endParaRPr>
          </a:p>
          <a:p>
            <a:pPr algn="ctr" eaLnBrk="0" hangingPunct="0"/>
            <a:r>
              <a:rPr lang="ru-RU" sz="1200" b="1" dirty="0" smtClean="0">
                <a:latin typeface="Times New Roman" pitchFamily="18" charset="0"/>
              </a:rPr>
              <a:t>н-</a:t>
            </a:r>
            <a:r>
              <a:rPr lang="en-US" sz="1200" b="1" dirty="0">
                <a:latin typeface="Times New Roman" pitchFamily="18" charset="0"/>
              </a:rPr>
              <a:t>C</a:t>
            </a:r>
            <a:r>
              <a:rPr lang="ru-RU" sz="1200" b="1" baseline="-25000" dirty="0">
                <a:latin typeface="Times New Roman" pitchFamily="18" charset="0"/>
              </a:rPr>
              <a:t>5</a:t>
            </a:r>
            <a:r>
              <a:rPr lang="en-US" sz="1200" b="1" dirty="0">
                <a:latin typeface="Times New Roman" pitchFamily="18" charset="0"/>
              </a:rPr>
              <a:t>H</a:t>
            </a:r>
            <a:r>
              <a:rPr lang="ru-RU" sz="1200" b="1" baseline="-25000" dirty="0">
                <a:latin typeface="Times New Roman" pitchFamily="18" charset="0"/>
              </a:rPr>
              <a:t>12</a:t>
            </a:r>
            <a:r>
              <a:rPr lang="en-US" sz="1200" b="1" dirty="0">
                <a:latin typeface="Times New Roman" pitchFamily="18" charset="0"/>
              </a:rPr>
              <a:t>,</a:t>
            </a:r>
            <a:r>
              <a:rPr lang="ru-RU" sz="1200" b="1" dirty="0">
                <a:latin typeface="Times New Roman" pitchFamily="18" charset="0"/>
              </a:rPr>
              <a:t> </a:t>
            </a:r>
            <a:r>
              <a:rPr lang="ru-RU" sz="1200" b="1" dirty="0" smtClean="0">
                <a:latin typeface="Times New Roman" pitchFamily="18" charset="0"/>
              </a:rPr>
              <a:t>н-</a:t>
            </a:r>
            <a:r>
              <a:rPr lang="en-US" sz="1200" b="1" dirty="0">
                <a:latin typeface="Times New Roman" pitchFamily="18" charset="0"/>
              </a:rPr>
              <a:t>C</a:t>
            </a:r>
            <a:r>
              <a:rPr lang="ru-RU" sz="1200" b="1" baseline="-25000" dirty="0">
                <a:latin typeface="Times New Roman" pitchFamily="18" charset="0"/>
              </a:rPr>
              <a:t>6</a:t>
            </a:r>
            <a:r>
              <a:rPr lang="en-US" sz="1200" b="1" dirty="0">
                <a:latin typeface="Times New Roman" pitchFamily="18" charset="0"/>
              </a:rPr>
              <a:t>H</a:t>
            </a:r>
            <a:r>
              <a:rPr lang="ru-RU" sz="1200" b="1" baseline="-25000" dirty="0">
                <a:latin typeface="Times New Roman" pitchFamily="18" charset="0"/>
              </a:rPr>
              <a:t>14</a:t>
            </a:r>
            <a:r>
              <a:rPr lang="en-US" sz="1200" b="1" dirty="0">
                <a:latin typeface="Times New Roman" pitchFamily="18" charset="0"/>
              </a:rPr>
              <a:t>,</a:t>
            </a:r>
            <a:r>
              <a:rPr lang="ru-RU" sz="1200" b="1" dirty="0">
                <a:latin typeface="Times New Roman" pitchFamily="18" charset="0"/>
              </a:rPr>
              <a:t> н-</a:t>
            </a:r>
            <a:r>
              <a:rPr lang="en-US" sz="1200" b="1" dirty="0">
                <a:latin typeface="Times New Roman" pitchFamily="18" charset="0"/>
              </a:rPr>
              <a:t>C</a:t>
            </a:r>
            <a:r>
              <a:rPr lang="ru-RU" sz="1200" b="1" baseline="-25000" dirty="0">
                <a:latin typeface="Times New Roman" pitchFamily="18" charset="0"/>
              </a:rPr>
              <a:t>7</a:t>
            </a:r>
            <a:r>
              <a:rPr lang="en-US" sz="1200" b="1" dirty="0">
                <a:latin typeface="Times New Roman" pitchFamily="18" charset="0"/>
              </a:rPr>
              <a:t>H</a:t>
            </a:r>
            <a:r>
              <a:rPr lang="ru-RU" sz="1200" b="1" baseline="-25000" dirty="0">
                <a:latin typeface="Times New Roman" pitchFamily="18" charset="0"/>
              </a:rPr>
              <a:t>16</a:t>
            </a:r>
          </a:p>
        </p:txBody>
      </p:sp>
      <p:sp>
        <p:nvSpPr>
          <p:cNvPr id="16397" name="Rectangle 34"/>
          <p:cNvSpPr>
            <a:spLocks noChangeArrowheads="1"/>
          </p:cNvSpPr>
          <p:nvPr/>
        </p:nvSpPr>
        <p:spPr bwMode="auto">
          <a:xfrm>
            <a:off x="2373072" y="3305761"/>
            <a:ext cx="2159000" cy="8885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/>
          <a:p>
            <a:pPr algn="ctr" eaLnBrk="0" hangingPunct="0"/>
            <a:r>
              <a:rPr lang="ru-RU" sz="1200" b="1" u="sng" dirty="0">
                <a:solidFill>
                  <a:schemeClr val="hlink"/>
                </a:solidFill>
                <a:latin typeface="Times New Roman" pitchFamily="18" charset="0"/>
              </a:rPr>
              <a:t>Ограничивающие </a:t>
            </a:r>
          </a:p>
          <a:p>
            <a:pPr algn="ctr" eaLnBrk="0" hangingPunct="0"/>
            <a:r>
              <a:rPr lang="ru-RU" sz="1200" b="1" u="sng" dirty="0" smtClean="0">
                <a:solidFill>
                  <a:schemeClr val="hlink"/>
                </a:solidFill>
                <a:latin typeface="Times New Roman" pitchFamily="18" charset="0"/>
              </a:rPr>
              <a:t>параметры:</a:t>
            </a:r>
          </a:p>
          <a:p>
            <a:pPr algn="ctr" eaLnBrk="0" hangingPunct="0"/>
            <a:r>
              <a:rPr lang="ru-RU" sz="1200" b="1" dirty="0" smtClean="0">
                <a:latin typeface="Times New Roman" pitchFamily="18" charset="0"/>
              </a:rPr>
              <a:t>жидкое </a:t>
            </a:r>
            <a:r>
              <a:rPr lang="ru-RU" sz="1200" b="1" dirty="0">
                <a:latin typeface="Times New Roman" pitchFamily="18" charset="0"/>
              </a:rPr>
              <a:t>состояние</a:t>
            </a:r>
          </a:p>
          <a:p>
            <a:pPr eaLnBrk="0" hangingPunct="0">
              <a:lnSpc>
                <a:spcPct val="115000"/>
              </a:lnSpc>
              <a:buFont typeface="Wingdings" pitchFamily="2" charset="2"/>
              <a:buNone/>
            </a:pPr>
            <a:r>
              <a:rPr lang="ru-RU" sz="1200" b="1" dirty="0">
                <a:latin typeface="Times New Roman" pitchFamily="18" charset="0"/>
              </a:rPr>
              <a:t>     компонентов смеси</a:t>
            </a:r>
          </a:p>
        </p:txBody>
      </p:sp>
      <p:sp>
        <p:nvSpPr>
          <p:cNvPr id="16398" name="Прямоугольник 13"/>
          <p:cNvSpPr>
            <a:spLocks noChangeArrowheads="1"/>
          </p:cNvSpPr>
          <p:nvPr/>
        </p:nvSpPr>
        <p:spPr bwMode="auto">
          <a:xfrm>
            <a:off x="22803" y="2004702"/>
            <a:ext cx="3000375" cy="43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ru-RU" sz="1100" b="1" dirty="0">
                <a:latin typeface="Times New Roman" pitchFamily="18" charset="0"/>
              </a:rPr>
              <a:t>Множество Парето оптимальных составов </a:t>
            </a:r>
          </a:p>
          <a:p>
            <a:r>
              <a:rPr lang="ru-RU" sz="1100" b="1" dirty="0">
                <a:latin typeface="Times New Roman" pitchFamily="18" charset="0"/>
              </a:rPr>
              <a:t>по объемной и массовой </a:t>
            </a:r>
            <a:r>
              <a:rPr lang="ru-RU" sz="1100" b="1" dirty="0" err="1">
                <a:latin typeface="Times New Roman" pitchFamily="18" charset="0"/>
              </a:rPr>
              <a:t>теплотам</a:t>
            </a:r>
            <a:r>
              <a:rPr lang="ru-RU" sz="1100" b="1" dirty="0">
                <a:latin typeface="Times New Roman" pitchFamily="18" charset="0"/>
              </a:rPr>
              <a:t> сгорания</a:t>
            </a:r>
            <a:endParaRPr lang="ru-RU" sz="1100" b="1" dirty="0">
              <a:latin typeface="Calibri" pitchFamily="34" charset="0"/>
            </a:endParaRPr>
          </a:p>
        </p:txBody>
      </p:sp>
      <p:pic>
        <p:nvPicPr>
          <p:cNvPr id="16399" name="Picture 9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13062" y="2249584"/>
            <a:ext cx="4706937" cy="1500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36279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1667" name="Picture 8" descr="znak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377238" y="5688013"/>
            <a:ext cx="587375" cy="1054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1668" name="Line 11"/>
          <p:cNvSpPr>
            <a:spLocks noChangeShapeType="1"/>
          </p:cNvSpPr>
          <p:nvPr/>
        </p:nvSpPr>
        <p:spPr bwMode="auto">
          <a:xfrm>
            <a:off x="323850" y="6597650"/>
            <a:ext cx="7994650" cy="0"/>
          </a:xfrm>
          <a:prstGeom prst="line">
            <a:avLst/>
          </a:prstGeom>
          <a:noFill/>
          <a:ln w="19050">
            <a:solidFill>
              <a:srgbClr val="0000A6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pic>
        <p:nvPicPr>
          <p:cNvPr id="241670" name="Picture 6" descr="LOG_CIAM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50825" y="260350"/>
            <a:ext cx="1512888" cy="325438"/>
          </a:xfrm>
          <a:prstGeom prst="rect">
            <a:avLst/>
          </a:prstGeom>
          <a:noFill/>
        </p:spPr>
      </p:pic>
      <p:sp>
        <p:nvSpPr>
          <p:cNvPr id="241671" name="Line 7"/>
          <p:cNvSpPr>
            <a:spLocks noChangeShapeType="1"/>
          </p:cNvSpPr>
          <p:nvPr/>
        </p:nvSpPr>
        <p:spPr bwMode="auto">
          <a:xfrm>
            <a:off x="1763713" y="549275"/>
            <a:ext cx="7056437" cy="0"/>
          </a:xfrm>
          <a:prstGeom prst="line">
            <a:avLst/>
          </a:prstGeom>
          <a:noFill/>
          <a:ln w="22225">
            <a:solidFill>
              <a:srgbClr val="0000A6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17</a:t>
            </a:fld>
            <a:endParaRPr lang="ru-RU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339123" y="1052736"/>
            <a:ext cx="8496944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/>
              <a:t>	</a:t>
            </a:r>
          </a:p>
          <a:p>
            <a:pPr algn="just"/>
            <a:r>
              <a:rPr lang="ru-RU" dirty="0"/>
              <a:t>	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За рубежом,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СПК из угля и природного  газа вырабатываются в промышленном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масштабе.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ыпущены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спецификации ASTM D 7566 и DEF STAN 91-91 с изменением  на топливо для  авиационных ГТД, содержащее синтезированные углеводороды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России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разработанные лабораторные регламенты изготовления опытных образцов синтетического реактивного топлива могут быть взяты за основу для разработки технологий промышленного производства синтетического реактивного топлива из угля, природного газа,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биоэтанола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Основываясь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на полученных результатах по физико-химическим и эксплуатационным показателям опытных образцов СЖТ, показано, что реактивное топливо, синтезированное на основе разработанных технологий с введением в него антиокислительной и противоизносной присадок, возможно применять в авиатехнике с газотурбинными двигателями   как индивидуально, так и в смеси с товарными реактивными топливами из нефтяного сырья. </a:t>
            </a:r>
          </a:p>
          <a:p>
            <a:pPr algn="just"/>
            <a:r>
              <a:rPr lang="ru-RU" dirty="0" smtClean="0"/>
              <a:t>	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3554419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18</a:t>
            </a:fld>
            <a:endParaRPr lang="ru-RU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404664"/>
            <a:ext cx="1511300" cy="323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8804" y="728514"/>
            <a:ext cx="7059613" cy="238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60432" y="5733256"/>
            <a:ext cx="592137" cy="1054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8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384" y="6669360"/>
            <a:ext cx="8004175" cy="19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265188" y="1196751"/>
            <a:ext cx="8829533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	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 обеспечение создания и внедрения синтетических жидких углеводородных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топлив из ненефтяного сырья для авиационных ГТД и ПД необходимо:</a:t>
            </a:r>
          </a:p>
          <a:p>
            <a:pPr marL="285750" indent="-285750">
              <a:buFontTx/>
              <a:buChar char="-"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Разработать технико-экономические обоснования реализации проектов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создания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СЖТ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и опытной эксплуатации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двигателей.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Tx/>
              <a:buChar char="-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Разработать научно обоснованные технические требования на СЖТ.</a:t>
            </a:r>
          </a:p>
          <a:p>
            <a:pPr marL="285750" indent="-285750">
              <a:buFontTx/>
              <a:buChar char="-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Исследовать физико-химические и эксплуатационные свойства опытных образцов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СЖТ и разработать рекомендации по оптимальной рецептуре.</a:t>
            </a:r>
          </a:p>
          <a:p>
            <a:pPr marL="285750" indent="-285750">
              <a:buFontTx/>
              <a:buChar char="-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Разработать  опытно-промышленные технологии получения СЖТ из ненефтяного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ырья.</a:t>
            </a:r>
          </a:p>
          <a:p>
            <a:pPr marL="285750" indent="-285750">
              <a:buFontTx/>
              <a:buChar char="-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Провести испытания авиадвигателей на СЖТ для допуска к применению на 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виатехнике.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	Для допуска к применению на авиатехнике сжиженных газовых топлив, 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д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ополнительно, необходимо проведение работ по доработке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узлов и агрегатов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виадвигателей при их эксплуатации на СГТ.</a:t>
            </a:r>
          </a:p>
          <a:p>
            <a:endParaRPr lang="ru-RU" dirty="0" smtClean="0"/>
          </a:p>
          <a:p>
            <a:r>
              <a:rPr lang="ru-RU" dirty="0" smtClean="0"/>
              <a:t> 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0134042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708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28813" y="1143000"/>
            <a:ext cx="5118100" cy="3441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1667" name="Picture 8" descr="znak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377238" y="5688013"/>
            <a:ext cx="587375" cy="1054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1668" name="Line 11"/>
          <p:cNvSpPr>
            <a:spLocks noChangeShapeType="1"/>
          </p:cNvSpPr>
          <p:nvPr/>
        </p:nvSpPr>
        <p:spPr bwMode="auto">
          <a:xfrm>
            <a:off x="323850" y="6597650"/>
            <a:ext cx="7994650" cy="0"/>
          </a:xfrm>
          <a:prstGeom prst="line">
            <a:avLst/>
          </a:prstGeom>
          <a:noFill/>
          <a:ln w="19050">
            <a:solidFill>
              <a:srgbClr val="0000A6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4572000"/>
            <a:ext cx="9144000" cy="571500"/>
          </a:xfrm>
          <a:noFill/>
        </p:spPr>
        <p:txBody>
          <a:bodyPr/>
          <a:lstStyle/>
          <a:p>
            <a:pPr defTabSz="957263"/>
            <a:r>
              <a:rPr lang="ru-RU" sz="2800" b="1">
                <a:solidFill>
                  <a:srgbClr val="3333CC"/>
                </a:solidFill>
              </a:rPr>
              <a:t>СПАСИБО ЗА ВНИМАНИЕ</a:t>
            </a:r>
          </a:p>
        </p:txBody>
      </p:sp>
      <p:pic>
        <p:nvPicPr>
          <p:cNvPr id="241670" name="Picture 6" descr="LOG_CIAM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50825" y="260350"/>
            <a:ext cx="1512888" cy="325438"/>
          </a:xfrm>
          <a:prstGeom prst="rect">
            <a:avLst/>
          </a:prstGeom>
          <a:noFill/>
        </p:spPr>
      </p:pic>
      <p:sp>
        <p:nvSpPr>
          <p:cNvPr id="241671" name="Line 7"/>
          <p:cNvSpPr>
            <a:spLocks noChangeShapeType="1"/>
          </p:cNvSpPr>
          <p:nvPr/>
        </p:nvSpPr>
        <p:spPr bwMode="auto">
          <a:xfrm>
            <a:off x="1763713" y="549275"/>
            <a:ext cx="7056437" cy="0"/>
          </a:xfrm>
          <a:prstGeom prst="line">
            <a:avLst/>
          </a:prstGeom>
          <a:noFill/>
          <a:ln w="22225">
            <a:solidFill>
              <a:srgbClr val="0000A6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19</a:t>
            </a:fld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27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27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27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727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10" presetClass="entr" presetSubtype="0" repeatCount="indefinite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76182" y="3429000"/>
            <a:ext cx="8001056" cy="2714644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XTL 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технологии используются для преобразования различного углеродосодержащего сырья (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газ, уголь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биомасса) в жидкие углеводороды. К технологии XTL относят GTL (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gas-to-liquid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«газ в жидкость»), CTL (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coal-to-liquid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«уголь в жидкость»), BTL (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biomass-to-liquid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«биомасса в жидкость») </a:t>
            </a:r>
          </a:p>
          <a:p>
            <a:pPr algn="just"/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Мольное отношение 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содержания водорода к 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углероду Н/С составляет для угля - 0,8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;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для сырой нефти - 1,3-1,9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; для бензина и дизельного топлива 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– 2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Чтобы преобразовать уголь 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 жидкое 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топливо 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необходимо ввести в его структуру недостающий водород. 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Промышленно 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это можно осуществить методом прямого (гидрогенизация) или непрямого (газификация) ожижения.</a:t>
            </a:r>
          </a:p>
          <a:p>
            <a:pPr algn="just"/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Взаимодействие природного газа с кислородом позволяет получить синтез-газ  с последующим превращением синтез-газа в синтез-нефть (в большинстве представленных на рынке процессов на данном этапе используется синтез Фишера –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Тропша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6" descr="LOG_CIAM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0825" y="260350"/>
            <a:ext cx="1512888" cy="325438"/>
          </a:xfrm>
          <a:prstGeom prst="rect">
            <a:avLst/>
          </a:prstGeom>
          <a:noFill/>
        </p:spPr>
      </p:pic>
      <p:sp>
        <p:nvSpPr>
          <p:cNvPr id="6" name="Line 7"/>
          <p:cNvSpPr>
            <a:spLocks noChangeShapeType="1"/>
          </p:cNvSpPr>
          <p:nvPr/>
        </p:nvSpPr>
        <p:spPr bwMode="auto">
          <a:xfrm>
            <a:off x="1763713" y="549275"/>
            <a:ext cx="7056437" cy="0"/>
          </a:xfrm>
          <a:prstGeom prst="line">
            <a:avLst/>
          </a:prstGeom>
          <a:noFill/>
          <a:ln w="22225">
            <a:solidFill>
              <a:srgbClr val="0000A6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pic>
        <p:nvPicPr>
          <p:cNvPr id="8" name="Picture 8" descr="znak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377238" y="5688013"/>
            <a:ext cx="587375" cy="1054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Line 11"/>
          <p:cNvSpPr>
            <a:spLocks noChangeShapeType="1"/>
          </p:cNvSpPr>
          <p:nvPr/>
        </p:nvSpPr>
        <p:spPr bwMode="auto">
          <a:xfrm>
            <a:off x="323850" y="6597650"/>
            <a:ext cx="7994650" cy="0"/>
          </a:xfrm>
          <a:prstGeom prst="line">
            <a:avLst/>
          </a:prstGeom>
          <a:noFill/>
          <a:ln w="19050">
            <a:solidFill>
              <a:srgbClr val="0000A6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1268760"/>
            <a:ext cx="6303963" cy="2079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428860" y="928670"/>
            <a:ext cx="4329114" cy="47147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0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Физико-химические свойства СПК</a:t>
            </a:r>
            <a:endParaRPr lang="ru-RU" sz="20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79378629"/>
              </p:ext>
            </p:extLst>
          </p:nvPr>
        </p:nvGraphicFramePr>
        <p:xfrm>
          <a:off x="1643042" y="1500174"/>
          <a:ext cx="5786478" cy="3528590"/>
        </p:xfrm>
        <a:graphic>
          <a:graphicData uri="http://schemas.openxmlformats.org/drawingml/2006/table">
            <a:tbl>
              <a:tblPr/>
              <a:tblGrid>
                <a:gridCol w="3418937"/>
                <a:gridCol w="2367541"/>
              </a:tblGrid>
              <a:tr h="403415">
                <a:tc>
                  <a:txBody>
                    <a:bodyPr/>
                    <a:lstStyle/>
                    <a:p>
                      <a:pPr marR="838835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Показатель</a:t>
                      </a:r>
                    </a:p>
                  </a:txBody>
                  <a:tcPr marL="66468" marR="664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838835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marR="838835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Фактическое значение</a:t>
                      </a:r>
                      <a:endParaRPr lang="ru-RU" sz="11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6468" marR="664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7490">
                <a:tc>
                  <a:txBody>
                    <a:bodyPr/>
                    <a:lstStyle/>
                    <a:p>
                      <a:pPr marR="838835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100" spc="-15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Плотность 20°C, </a:t>
                      </a:r>
                      <a:r>
                        <a:rPr lang="ru-RU" sz="1000" spc="-15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кг/м3</a:t>
                      </a:r>
                      <a:endParaRPr lang="ru-RU" sz="10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6468" marR="664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838835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100" spc="-40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760 - 775</a:t>
                      </a:r>
                      <a:endParaRPr lang="ru-RU" sz="1100" dirty="0">
                        <a:solidFill>
                          <a:srgbClr val="FF000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6468" marR="664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1707"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100" spc="-25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Ароматические углеводороды, % об.</a:t>
                      </a:r>
                      <a:endParaRPr lang="ru-RU" sz="11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6468" marR="664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838835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отс</a:t>
                      </a:r>
                      <a:r>
                        <a:rPr lang="ru-RU" sz="12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.</a:t>
                      </a:r>
                      <a:endParaRPr lang="ru-RU" sz="1100" dirty="0">
                        <a:solidFill>
                          <a:srgbClr val="FF000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6468" marR="664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1707">
                <a:tc>
                  <a:txBody>
                    <a:bodyPr/>
                    <a:lstStyle/>
                    <a:p>
                      <a:pPr marR="838835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Содержание серы,</a:t>
                      </a:r>
                      <a:r>
                        <a:rPr lang="ru-RU" sz="1100" spc="-35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ru-RU" sz="1100" spc="-35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ppm</a:t>
                      </a:r>
                      <a:endParaRPr lang="ru-RU" sz="11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6468" marR="664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838835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100" spc="-11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&lt;   10</a:t>
                      </a:r>
                      <a:endParaRPr lang="ru-RU" sz="11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6468" marR="664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1707">
                <a:tc>
                  <a:txBody>
                    <a:bodyPr/>
                    <a:lstStyle/>
                    <a:p>
                      <a:pPr marR="838835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100" spc="-25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Температура </a:t>
                      </a:r>
                      <a:r>
                        <a:rPr lang="ru-RU" sz="1100" spc="-25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вспышки, °C</a:t>
                      </a:r>
                      <a:endParaRPr lang="ru-RU" sz="11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6468" marR="664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838835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100" spc="-5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42 - 57</a:t>
                      </a:r>
                      <a:endParaRPr lang="ru-RU" sz="11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6468" marR="664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1707">
                <a:tc>
                  <a:txBody>
                    <a:bodyPr/>
                    <a:lstStyle/>
                    <a:p>
                      <a:pPr marR="838835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100" spc="-25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Температура замерзания</a:t>
                      </a:r>
                      <a:r>
                        <a:rPr lang="ru-RU" sz="1100" spc="-25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, °C</a:t>
                      </a:r>
                      <a:endParaRPr lang="ru-RU" sz="11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6468" marR="664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838835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100" spc="-85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&lt;  </a:t>
                      </a:r>
                      <a:r>
                        <a:rPr lang="ru-RU" sz="1100" spc="-85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- 60</a:t>
                      </a:r>
                      <a:endParaRPr lang="ru-RU" sz="11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6468" marR="664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1707">
                <a:tc>
                  <a:txBody>
                    <a:bodyPr/>
                    <a:lstStyle/>
                    <a:p>
                      <a:pPr marR="838835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100" spc="-2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Вязкость </a:t>
                      </a:r>
                      <a:r>
                        <a:rPr lang="ru-RU" sz="1100" spc="-2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кинематическая при </a:t>
                      </a:r>
                      <a:r>
                        <a:rPr lang="ru-RU" sz="1100" spc="-2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-20°C,</a:t>
                      </a:r>
                      <a:r>
                        <a:rPr lang="ru-RU" sz="1100" spc="-5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сСт</a:t>
                      </a:r>
                      <a:endParaRPr lang="ru-RU" sz="11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6468" marR="664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838835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100" spc="-4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3.2 - 3.5</a:t>
                      </a:r>
                      <a:endParaRPr lang="ru-RU" sz="11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6468" marR="664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1707">
                <a:tc>
                  <a:txBody>
                    <a:bodyPr/>
                    <a:lstStyle/>
                    <a:p>
                      <a:pPr marR="838835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100" spc="-25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Низшая теплота сгорания, </a:t>
                      </a:r>
                      <a:r>
                        <a:rPr lang="ru-RU" sz="1100" spc="-25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МДж/кг</a:t>
                      </a:r>
                      <a:endParaRPr lang="ru-RU" sz="11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6468" marR="664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838835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100" spc="-35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43.2 - 44.0</a:t>
                      </a:r>
                      <a:endParaRPr lang="ru-RU" sz="11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6468" marR="664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06829">
                <a:tc>
                  <a:txBody>
                    <a:bodyPr/>
                    <a:lstStyle/>
                    <a:p>
                      <a:pPr marR="838835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100" spc="-25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Фракционный состав, °C</a:t>
                      </a:r>
                      <a:endParaRPr lang="ru-RU" sz="11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marR="838835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100" spc="-25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Начальная точка кипения</a:t>
                      </a:r>
                      <a:endParaRPr lang="ru-RU" sz="11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marR="838835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100" spc="-25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50%</a:t>
                      </a:r>
                      <a:endParaRPr lang="ru-RU" sz="11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marR="838835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100" spc="-25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Конечная точка кипения</a:t>
                      </a:r>
                      <a:endParaRPr lang="ru-RU" sz="11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6468" marR="664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838835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ru-RU" sz="1100" spc="-35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marR="838835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100" spc="-4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160 – 175</a:t>
                      </a:r>
                      <a:endParaRPr lang="ru-RU" sz="11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marR="838835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100" spc="-4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175 – 195</a:t>
                      </a:r>
                      <a:endParaRPr lang="ru-RU" sz="11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marR="838835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100" spc="-4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230 - 240</a:t>
                      </a:r>
                      <a:endParaRPr lang="ru-RU" sz="11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6468" marR="664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3415">
                <a:tc>
                  <a:txBody>
                    <a:bodyPr/>
                    <a:lstStyle/>
                    <a:p>
                      <a:pPr marR="838835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100" spc="-25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Высота некоптящего пламени, мм</a:t>
                      </a:r>
                      <a:endParaRPr lang="ru-RU" sz="11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6468" marR="664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838835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100" spc="-45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32 - &gt; 50</a:t>
                      </a:r>
                      <a:endParaRPr lang="ru-RU" sz="11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6468" marR="664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1707">
                <a:tc>
                  <a:txBody>
                    <a:bodyPr/>
                    <a:lstStyle/>
                    <a:p>
                      <a:pPr marR="838835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100" spc="-25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Содержание водорода</a:t>
                      </a:r>
                      <a:r>
                        <a:rPr lang="ru-RU" sz="1100" spc="-25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, % </a:t>
                      </a:r>
                      <a:r>
                        <a:rPr lang="ru-RU" sz="1100" spc="-25" dirty="0" err="1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мас</a:t>
                      </a:r>
                      <a:r>
                        <a:rPr lang="ru-RU" sz="1100" spc="-25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.</a:t>
                      </a:r>
                      <a:endParaRPr lang="ru-RU" sz="11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6468" marR="664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838835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100" spc="-7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15.06</a:t>
                      </a:r>
                      <a:endParaRPr lang="ru-RU" sz="11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6468" marR="664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1707">
                <a:tc>
                  <a:txBody>
                    <a:bodyPr/>
                    <a:lstStyle/>
                    <a:p>
                      <a:pPr marR="838835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100" spc="-25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Смазывающая способность</a:t>
                      </a:r>
                      <a:r>
                        <a:rPr lang="ru-RU" sz="1100" spc="-25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, мм </a:t>
                      </a:r>
                      <a:endParaRPr lang="ru-RU" sz="11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6468" marR="664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838835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100" spc="-35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0.85 - 1.04</a:t>
                      </a:r>
                      <a:endParaRPr lang="ru-RU" sz="1100" dirty="0">
                        <a:solidFill>
                          <a:srgbClr val="FF000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6468" marR="664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1571604" y="5072074"/>
            <a:ext cx="5715040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Проблемы:</a:t>
            </a:r>
          </a:p>
          <a:p>
            <a:pPr>
              <a:buFontTx/>
              <a:buChar char="-"/>
            </a:pPr>
            <a:r>
              <a:rPr lang="ru-RU" sz="1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Плотность ниже нормы на </a:t>
            </a:r>
            <a:r>
              <a:rPr lang="en-US" sz="1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Jet A-1</a:t>
            </a:r>
            <a:r>
              <a:rPr lang="ru-RU" sz="1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FontTx/>
              <a:buChar char="-"/>
            </a:pPr>
            <a:r>
              <a:rPr lang="ru-RU" sz="1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Отсутствие ароматических углеводородов</a:t>
            </a:r>
            <a:endParaRPr lang="en-US" sz="14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Char char="-"/>
            </a:pPr>
            <a:r>
              <a:rPr lang="en-US" sz="1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Низкая смазывающая способность</a:t>
            </a:r>
          </a:p>
        </p:txBody>
      </p:sp>
      <p:pic>
        <p:nvPicPr>
          <p:cNvPr id="5" name="Picture 6" descr="LOG_CIAM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50825" y="260350"/>
            <a:ext cx="1512888" cy="325438"/>
          </a:xfrm>
          <a:prstGeom prst="rect">
            <a:avLst/>
          </a:prstGeom>
          <a:noFill/>
        </p:spPr>
      </p:pic>
      <p:sp>
        <p:nvSpPr>
          <p:cNvPr id="6" name="Line 7"/>
          <p:cNvSpPr>
            <a:spLocks noChangeShapeType="1"/>
          </p:cNvSpPr>
          <p:nvPr/>
        </p:nvSpPr>
        <p:spPr bwMode="auto">
          <a:xfrm>
            <a:off x="1763713" y="549275"/>
            <a:ext cx="7056437" cy="0"/>
          </a:xfrm>
          <a:prstGeom prst="line">
            <a:avLst/>
          </a:prstGeom>
          <a:noFill/>
          <a:ln w="22225">
            <a:solidFill>
              <a:srgbClr val="0000A6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pic>
        <p:nvPicPr>
          <p:cNvPr id="9" name="Picture 8" descr="znak1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377238" y="5688013"/>
            <a:ext cx="587375" cy="1054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Line 11"/>
          <p:cNvSpPr>
            <a:spLocks noChangeShapeType="1"/>
          </p:cNvSpPr>
          <p:nvPr/>
        </p:nvSpPr>
        <p:spPr bwMode="auto">
          <a:xfrm>
            <a:off x="323850" y="6597650"/>
            <a:ext cx="7994650" cy="0"/>
          </a:xfrm>
          <a:prstGeom prst="line">
            <a:avLst/>
          </a:prstGeom>
          <a:noFill/>
          <a:ln w="19050">
            <a:solidFill>
              <a:srgbClr val="0000A6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1571604" y="4929198"/>
            <a:ext cx="628654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По данным компании </a:t>
            </a:r>
            <a:r>
              <a:rPr lang="en-US" sz="1100" dirty="0" smtClean="0">
                <a:latin typeface="Times New Roman" pitchFamily="18" charset="0"/>
                <a:cs typeface="Times New Roman" pitchFamily="18" charset="0"/>
              </a:rPr>
              <a:t>SASOL</a:t>
            </a:r>
            <a:endParaRPr lang="ru-RU" sz="11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85786" y="642918"/>
            <a:ext cx="7772400" cy="428628"/>
          </a:xfrm>
        </p:spPr>
        <p:txBody>
          <a:bodyPr>
            <a:normAutofit/>
          </a:bodyPr>
          <a:lstStyle/>
          <a:p>
            <a:r>
              <a:rPr lang="ru-RU" sz="20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ПОЛУСИНТЕТИЧЕСКОЕ РЕАКТИВНОЕ ТОПЛИВО</a:t>
            </a:r>
            <a:endParaRPr lang="ru-RU" sz="20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00034" y="5357826"/>
            <a:ext cx="8429684" cy="971560"/>
          </a:xfrm>
        </p:spPr>
        <p:txBody>
          <a:bodyPr>
            <a:normAutofit/>
          </a:bodyPr>
          <a:lstStyle/>
          <a:p>
            <a:pPr algn="just"/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16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Полусинтетическое реактивное топливо – смесь СПК (синтетический парафиновый керосин) с </a:t>
            </a:r>
            <a:r>
              <a:rPr lang="en-US" sz="16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Jet</a:t>
            </a:r>
            <a:r>
              <a:rPr lang="ru-RU" sz="16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A-1.</a:t>
            </a:r>
            <a:endParaRPr lang="ru-RU" sz="16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Рисунок 6" descr="полусинтетика.bmp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85852" y="1000108"/>
            <a:ext cx="6800368" cy="4372242"/>
          </a:xfrm>
          <a:prstGeom prst="rect">
            <a:avLst/>
          </a:prstGeom>
        </p:spPr>
      </p:pic>
      <p:pic>
        <p:nvPicPr>
          <p:cNvPr id="5" name="Picture 6" descr="LOG_CIAM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50825" y="260350"/>
            <a:ext cx="1512888" cy="325438"/>
          </a:xfrm>
          <a:prstGeom prst="rect">
            <a:avLst/>
          </a:prstGeom>
          <a:noFill/>
        </p:spPr>
      </p:pic>
      <p:sp>
        <p:nvSpPr>
          <p:cNvPr id="6" name="Line 7"/>
          <p:cNvSpPr>
            <a:spLocks noChangeShapeType="1"/>
          </p:cNvSpPr>
          <p:nvPr/>
        </p:nvSpPr>
        <p:spPr bwMode="auto">
          <a:xfrm>
            <a:off x="1763713" y="549275"/>
            <a:ext cx="7056437" cy="0"/>
          </a:xfrm>
          <a:prstGeom prst="line">
            <a:avLst/>
          </a:prstGeom>
          <a:noFill/>
          <a:ln w="22225">
            <a:solidFill>
              <a:srgbClr val="0000A6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pic>
        <p:nvPicPr>
          <p:cNvPr id="9" name="Picture 8" descr="znak1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377238" y="5688013"/>
            <a:ext cx="587375" cy="1054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Line 11"/>
          <p:cNvSpPr>
            <a:spLocks noChangeShapeType="1"/>
          </p:cNvSpPr>
          <p:nvPr/>
        </p:nvSpPr>
        <p:spPr bwMode="auto">
          <a:xfrm>
            <a:off x="323850" y="6597650"/>
            <a:ext cx="7994650" cy="0"/>
          </a:xfrm>
          <a:prstGeom prst="line">
            <a:avLst/>
          </a:prstGeom>
          <a:noFill/>
          <a:ln w="19050">
            <a:solidFill>
              <a:srgbClr val="0000A6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 descr="LOG_CIAM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0825" y="260350"/>
            <a:ext cx="1512888" cy="325438"/>
          </a:xfrm>
          <a:prstGeom prst="rect">
            <a:avLst/>
          </a:prstGeom>
          <a:noFill/>
        </p:spPr>
      </p:pic>
      <p:sp>
        <p:nvSpPr>
          <p:cNvPr id="6" name="Line 7"/>
          <p:cNvSpPr>
            <a:spLocks noChangeShapeType="1"/>
          </p:cNvSpPr>
          <p:nvPr/>
        </p:nvSpPr>
        <p:spPr bwMode="auto">
          <a:xfrm>
            <a:off x="1763713" y="549275"/>
            <a:ext cx="7056437" cy="0"/>
          </a:xfrm>
          <a:prstGeom prst="line">
            <a:avLst/>
          </a:prstGeom>
          <a:noFill/>
          <a:ln w="22225">
            <a:solidFill>
              <a:srgbClr val="0000A6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9" name="Line 11"/>
          <p:cNvSpPr>
            <a:spLocks noChangeShapeType="1"/>
          </p:cNvSpPr>
          <p:nvPr/>
        </p:nvSpPr>
        <p:spPr bwMode="auto">
          <a:xfrm>
            <a:off x="323850" y="6597650"/>
            <a:ext cx="7994650" cy="0"/>
          </a:xfrm>
          <a:prstGeom prst="line">
            <a:avLst/>
          </a:prstGeom>
          <a:noFill/>
          <a:ln w="19050">
            <a:solidFill>
              <a:srgbClr val="0000A6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graphicFrame>
        <p:nvGraphicFramePr>
          <p:cNvPr id="12" name="Таблица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0100517"/>
              </p:ext>
            </p:extLst>
          </p:nvPr>
        </p:nvGraphicFramePr>
        <p:xfrm>
          <a:off x="535891" y="836712"/>
          <a:ext cx="8135034" cy="339364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89992"/>
                <a:gridCol w="1974473"/>
                <a:gridCol w="1196754"/>
                <a:gridCol w="1500192"/>
                <a:gridCol w="1973623"/>
              </a:tblGrid>
              <a:tr h="15086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страна</a:t>
                      </a: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668" marR="5366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Технология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668" marR="5366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мощность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668" marR="5366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Статус проекта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668" marR="5366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примечание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668" marR="53668" marT="0" marB="0"/>
                </a:tc>
              </a:tr>
              <a:tr h="60346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Германия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(г. </a:t>
                      </a:r>
                      <a:r>
                        <a:rPr lang="ru-RU" sz="900" dirty="0" err="1">
                          <a:effectLst/>
                        </a:rPr>
                        <a:t>Боттроп</a:t>
                      </a:r>
                      <a:r>
                        <a:rPr lang="ru-RU" sz="900" dirty="0">
                          <a:effectLst/>
                        </a:rPr>
                        <a:t>)</a:t>
                      </a: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668" marR="5366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Гидрогенизация усовершенствованная технология Бергиуса (30 Мпа)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668" marR="5366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200 </a:t>
                      </a:r>
                      <a:r>
                        <a:rPr lang="ru-RU" sz="900">
                          <a:effectLst/>
                        </a:rPr>
                        <a:t>тонн угля/сутки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668" marR="5366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Опытно-промышленное предприятие 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668" marR="5366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Переработано 350 тыс. тонн углей. 2004-2005 продана в КНР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668" marR="53668" marT="0" marB="0"/>
                </a:tc>
              </a:tr>
              <a:tr h="82298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США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(г. Форт Льюис)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 </a:t>
                      </a:r>
                      <a:r>
                        <a:rPr lang="ru-RU" sz="900" dirty="0" smtClean="0">
                          <a:effectLst/>
                        </a:rPr>
                        <a:t>(</a:t>
                      </a:r>
                      <a:r>
                        <a:rPr lang="ru-RU" sz="900" dirty="0" err="1">
                          <a:effectLst/>
                        </a:rPr>
                        <a:t>г.Катлеттсбург</a:t>
                      </a:r>
                      <a:r>
                        <a:rPr lang="ru-RU" sz="900" dirty="0">
                          <a:effectLst/>
                        </a:rPr>
                        <a:t>)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 </a:t>
                      </a:r>
                      <a:r>
                        <a:rPr lang="ru-RU" sz="900" dirty="0" smtClean="0">
                          <a:effectLst/>
                        </a:rPr>
                        <a:t> </a:t>
                      </a:r>
                      <a:r>
                        <a:rPr lang="ru-RU" sz="900" dirty="0">
                          <a:effectLst/>
                        </a:rPr>
                        <a:t>(г. </a:t>
                      </a:r>
                      <a:r>
                        <a:rPr lang="ru-RU" sz="900" dirty="0" err="1">
                          <a:effectLst/>
                        </a:rPr>
                        <a:t>Байтаун</a:t>
                      </a:r>
                      <a:r>
                        <a:rPr lang="ru-RU" sz="900" dirty="0">
                          <a:effectLst/>
                        </a:rPr>
                        <a:t>)</a:t>
                      </a: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668" marR="5366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Гидрогенизация </a:t>
                      </a:r>
                      <a:r>
                        <a:rPr lang="ru-RU" sz="900" dirty="0" err="1">
                          <a:effectLst/>
                        </a:rPr>
                        <a:t>Solvent</a:t>
                      </a:r>
                      <a:r>
                        <a:rPr lang="ru-RU" sz="900" dirty="0">
                          <a:effectLst/>
                        </a:rPr>
                        <a:t> </a:t>
                      </a:r>
                      <a:r>
                        <a:rPr lang="ru-RU" sz="900" dirty="0" err="1">
                          <a:effectLst/>
                        </a:rPr>
                        <a:t>Refined</a:t>
                      </a:r>
                      <a:r>
                        <a:rPr lang="ru-RU" sz="900" dirty="0">
                          <a:effectLst/>
                        </a:rPr>
                        <a:t>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(14 Мпа)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Гидрогенизация H-</a:t>
                      </a:r>
                      <a:r>
                        <a:rPr lang="ru-RU" sz="900" dirty="0" err="1">
                          <a:effectLst/>
                        </a:rPr>
                        <a:t>Coal</a:t>
                      </a:r>
                      <a:r>
                        <a:rPr lang="ru-RU" sz="900" dirty="0">
                          <a:effectLst/>
                        </a:rPr>
                        <a:t> (18,5 Мпа)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Гидрогенизация </a:t>
                      </a:r>
                      <a:r>
                        <a:rPr lang="en-US" sz="900" dirty="0">
                          <a:effectLst/>
                        </a:rPr>
                        <a:t>Exxon Donor Solvent (17 </a:t>
                      </a:r>
                      <a:r>
                        <a:rPr lang="ru-RU" sz="900" dirty="0">
                          <a:effectLst/>
                        </a:rPr>
                        <a:t>Мпа</a:t>
                      </a:r>
                      <a:r>
                        <a:rPr lang="en-US" sz="900" dirty="0">
                          <a:effectLst/>
                        </a:rPr>
                        <a:t>)</a:t>
                      </a: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668" marR="5366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50 тонн угля/ сутки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200 тонн угля/ сутки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250 тонн угля/ сутки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668" marR="5366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Опытно-промышленное предприятие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668" marR="5366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1962-1981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 </a:t>
                      </a:r>
                      <a:r>
                        <a:rPr lang="ru-RU" sz="900" dirty="0" smtClean="0">
                          <a:effectLst/>
                        </a:rPr>
                        <a:t>1964-1982</a:t>
                      </a:r>
                      <a:endParaRPr lang="ru-RU" sz="9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 </a:t>
                      </a:r>
                      <a:r>
                        <a:rPr lang="ru-RU" sz="900" dirty="0" smtClean="0">
                          <a:effectLst/>
                        </a:rPr>
                        <a:t>1966-1984</a:t>
                      </a:r>
                      <a:endParaRPr lang="ru-RU" sz="9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 </a:t>
                      </a: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668" marR="53668" marT="0" marB="0"/>
                </a:tc>
              </a:tr>
              <a:tr h="8401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Япония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(г. Кашима) 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 </a:t>
                      </a:r>
                      <a:r>
                        <a:rPr lang="ru-RU" sz="900" dirty="0" smtClean="0">
                          <a:effectLst/>
                        </a:rPr>
                        <a:t>(</a:t>
                      </a:r>
                      <a:r>
                        <a:rPr lang="ru-RU" sz="900" dirty="0">
                          <a:effectLst/>
                        </a:rPr>
                        <a:t>г. Морвелл Австралия)</a:t>
                      </a: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668" marR="5366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Гидрогенизация </a:t>
                      </a:r>
                      <a:r>
                        <a:rPr lang="en-US" sz="900">
                          <a:effectLst/>
                        </a:rPr>
                        <a:t>NEDOL</a:t>
                      </a:r>
                      <a:r>
                        <a:rPr lang="ru-RU" sz="900">
                          <a:effectLst/>
                        </a:rPr>
                        <a:t> (17-19 Мпа)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 </a:t>
                      </a:r>
                      <a:endParaRPr lang="ru-RU" sz="9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Гидрогенизация по усовершенствованной технологии NEDOL (</a:t>
                      </a:r>
                      <a:r>
                        <a:rPr lang="en-US" sz="900">
                          <a:effectLst/>
                        </a:rPr>
                        <a:t>BCL</a:t>
                      </a:r>
                      <a:r>
                        <a:rPr lang="ru-RU" sz="900">
                          <a:effectLst/>
                        </a:rPr>
                        <a:t>) 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668" marR="5366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150 тонн угля/ сутки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50 тонн угля/ сутки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668" marR="5366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Опытно-промышленное предприятие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Опытно-промышленная установка для бурых углей 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668" marR="5366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Работы по созданию установки производительностью 30000 тонн/ сутки в Индонезии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668" marR="53668" marT="0" marB="0"/>
                </a:tc>
              </a:tr>
              <a:tr h="52795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Китай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(</a:t>
                      </a:r>
                      <a:r>
                        <a:rPr lang="ru-RU" sz="900" dirty="0">
                          <a:effectLst/>
                        </a:rPr>
                        <a:t>Внутренняя </a:t>
                      </a:r>
                      <a:r>
                        <a:rPr lang="ru-RU" sz="900" dirty="0" err="1">
                          <a:effectLst/>
                        </a:rPr>
                        <a:t>Манголия</a:t>
                      </a:r>
                      <a:r>
                        <a:rPr lang="ru-RU" sz="900" dirty="0">
                          <a:effectLst/>
                        </a:rPr>
                        <a:t> </a:t>
                      </a:r>
                      <a:r>
                        <a:rPr lang="en-US" sz="900" dirty="0">
                          <a:effectLst/>
                        </a:rPr>
                        <a:t>)</a:t>
                      </a: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668" marR="5366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Гидрогенизация по технологии «Шанхай </a:t>
                      </a:r>
                      <a:r>
                        <a:rPr lang="ru-RU" sz="900" dirty="0" err="1">
                          <a:effectLst/>
                        </a:rPr>
                        <a:t>Груп</a:t>
                      </a:r>
                      <a:r>
                        <a:rPr lang="ru-RU" sz="900" dirty="0">
                          <a:effectLst/>
                        </a:rPr>
                        <a:t>»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Куплен завод </a:t>
                      </a:r>
                      <a:r>
                        <a:rPr lang="en-US" sz="900" dirty="0">
                          <a:effectLst/>
                        </a:rPr>
                        <a:t>Sasol</a:t>
                      </a: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668" marR="5366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668" marR="5366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Опытный завод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668" marR="5366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Работы по созданию установки производительностью 5000 тонн/сутки для бурых углей месторождения </a:t>
                      </a:r>
                      <a:r>
                        <a:rPr lang="en-US" sz="900">
                          <a:effectLst/>
                        </a:rPr>
                        <a:t>Yllan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668" marR="53668" marT="0" marB="0"/>
                </a:tc>
              </a:tr>
              <a:tr h="33834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ЮАР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(г. </a:t>
                      </a:r>
                      <a:r>
                        <a:rPr lang="ru-RU" sz="900" dirty="0" err="1">
                          <a:effectLst/>
                        </a:rPr>
                        <a:t>Сасолбург</a:t>
                      </a:r>
                      <a:r>
                        <a:rPr lang="ru-RU" sz="900" dirty="0">
                          <a:effectLst/>
                        </a:rPr>
                        <a:t>)</a:t>
                      </a: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668" marR="5366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Косвенное ожижение через синтез-газ по технологии </a:t>
                      </a:r>
                      <a:r>
                        <a:rPr lang="en-US" sz="900">
                          <a:effectLst/>
                        </a:rPr>
                        <a:t>Sasol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668" marR="5366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8 - 10 млн. т. жидкого топлива в год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668" marR="5366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4 завода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668" marR="5366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Действовало с 1955 г., как вынужденная мера на блокаду. </a:t>
                      </a: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668" marR="53668" marT="0" marB="0"/>
                </a:tc>
              </a:tr>
            </a:tbl>
          </a:graphicData>
        </a:graphic>
      </p:graphicFrame>
      <p:graphicFrame>
        <p:nvGraphicFramePr>
          <p:cNvPr id="13" name="Таблица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89506526"/>
              </p:ext>
            </p:extLst>
          </p:nvPr>
        </p:nvGraphicFramePr>
        <p:xfrm>
          <a:off x="539553" y="4293096"/>
          <a:ext cx="8136903" cy="21031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93903"/>
                <a:gridCol w="2387040"/>
                <a:gridCol w="976552"/>
                <a:gridCol w="1193136"/>
                <a:gridCol w="1193136"/>
                <a:gridCol w="1193136"/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проект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Участники, </a:t>
                      </a:r>
                      <a:r>
                        <a:rPr lang="ru-RU" sz="1000" dirty="0" smtClean="0">
                          <a:effectLst/>
                        </a:rPr>
                        <a:t>(</a:t>
                      </a:r>
                      <a:r>
                        <a:rPr lang="ru-RU" sz="1000" dirty="0">
                          <a:effectLst/>
                        </a:rPr>
                        <a:t>доля участия, %)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err="1" smtClean="0">
                          <a:effectLst/>
                        </a:rPr>
                        <a:t>Местополо</a:t>
                      </a:r>
                      <a:r>
                        <a:rPr lang="ru-RU" sz="1000" dirty="0" smtClean="0">
                          <a:effectLst/>
                        </a:rPr>
                        <a:t>-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err="1" smtClean="0">
                          <a:effectLst/>
                        </a:rPr>
                        <a:t>жение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Мощность, млн. т/год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Год ввода в эксплуатацию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Требуемые ресурсы газа, млрд. м</a:t>
                      </a:r>
                      <a:r>
                        <a:rPr lang="ru-RU" sz="1000" baseline="30000">
                          <a:effectLst/>
                        </a:rPr>
                        <a:t>3</a:t>
                      </a:r>
                      <a:r>
                        <a:rPr lang="ru-RU" sz="1000">
                          <a:effectLst/>
                        </a:rPr>
                        <a:t>/год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Mossel Bay GTL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Petro SA (100)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ЮАР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1,5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1993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1,9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Mossel Bay GTL</a:t>
                      </a:r>
                      <a:r>
                        <a:rPr lang="en-US" sz="1000">
                          <a:effectLst/>
                        </a:rPr>
                        <a:t> Expansion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err="1">
                          <a:effectLst/>
                        </a:rPr>
                        <a:t>Petro</a:t>
                      </a:r>
                      <a:r>
                        <a:rPr lang="ru-RU" sz="1000" dirty="0">
                          <a:effectLst/>
                        </a:rPr>
                        <a:t> SA (100)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ЮАР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0,7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2005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1,0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Bintulu GTL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Shell</a:t>
                      </a:r>
                      <a:r>
                        <a:rPr lang="ru-RU" sz="1000" dirty="0">
                          <a:effectLst/>
                        </a:rPr>
                        <a:t> (72), </a:t>
                      </a:r>
                      <a:r>
                        <a:rPr lang="en-US" sz="1000" dirty="0">
                          <a:effectLst/>
                        </a:rPr>
                        <a:t>Mitsubishi</a:t>
                      </a:r>
                      <a:r>
                        <a:rPr lang="ru-RU" sz="1000" dirty="0">
                          <a:effectLst/>
                        </a:rPr>
                        <a:t> (14), </a:t>
                      </a:r>
                      <a:r>
                        <a:rPr lang="en-US" sz="1000" dirty="0" err="1">
                          <a:effectLst/>
                        </a:rPr>
                        <a:t>Petronas</a:t>
                      </a:r>
                      <a:r>
                        <a:rPr lang="ru-RU" sz="1000" dirty="0">
                          <a:effectLst/>
                        </a:rPr>
                        <a:t>, Национальная нефтяная компания Малайзии, Правительство штата </a:t>
                      </a:r>
                      <a:r>
                        <a:rPr lang="ru-RU" sz="1000" dirty="0" err="1">
                          <a:effectLst/>
                        </a:rPr>
                        <a:t>Саравак</a:t>
                      </a:r>
                      <a:r>
                        <a:rPr lang="ru-RU" sz="1000" dirty="0">
                          <a:effectLst/>
                        </a:rPr>
                        <a:t> (7)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Малайзия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0,7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1993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0,9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Oryx GTL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Sasol (49), Qatar Petroleum (51)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Катар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1,6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2006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3,6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Pearl GTL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Shell</a:t>
                      </a:r>
                      <a:r>
                        <a:rPr lang="ru-RU" sz="1000">
                          <a:effectLst/>
                        </a:rPr>
                        <a:t> (100 финансирование)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Катар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7,0 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2011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16,4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14" name="TextBox 13"/>
          <p:cNvSpPr txBox="1"/>
          <p:nvPr/>
        </p:nvSpPr>
        <p:spPr>
          <a:xfrm>
            <a:off x="1691680" y="538046"/>
            <a:ext cx="746095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Мировые производители синтетического топлива из угля и природного газа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02056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1667" name="Picture 8" descr="znak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377238" y="5688013"/>
            <a:ext cx="587375" cy="1054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1668" name="Line 11"/>
          <p:cNvSpPr>
            <a:spLocks noChangeShapeType="1"/>
          </p:cNvSpPr>
          <p:nvPr/>
        </p:nvSpPr>
        <p:spPr bwMode="auto">
          <a:xfrm>
            <a:off x="323850" y="6597650"/>
            <a:ext cx="7994650" cy="0"/>
          </a:xfrm>
          <a:prstGeom prst="line">
            <a:avLst/>
          </a:prstGeom>
          <a:noFill/>
          <a:ln w="19050">
            <a:solidFill>
              <a:srgbClr val="0000A6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pic>
        <p:nvPicPr>
          <p:cNvPr id="241670" name="Picture 6" descr="LOG_CIAM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50825" y="260350"/>
            <a:ext cx="1512888" cy="325438"/>
          </a:xfrm>
          <a:prstGeom prst="rect">
            <a:avLst/>
          </a:prstGeom>
          <a:noFill/>
        </p:spPr>
      </p:pic>
      <p:sp>
        <p:nvSpPr>
          <p:cNvPr id="241671" name="Line 7"/>
          <p:cNvSpPr>
            <a:spLocks noChangeShapeType="1"/>
          </p:cNvSpPr>
          <p:nvPr/>
        </p:nvSpPr>
        <p:spPr bwMode="auto">
          <a:xfrm>
            <a:off x="1763713" y="549275"/>
            <a:ext cx="7056437" cy="0"/>
          </a:xfrm>
          <a:prstGeom prst="line">
            <a:avLst/>
          </a:prstGeom>
          <a:noFill/>
          <a:ln w="22225">
            <a:solidFill>
              <a:srgbClr val="0000A6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6</a:t>
            </a:fld>
            <a:endParaRPr lang="ru-RU"/>
          </a:p>
        </p:txBody>
      </p:sp>
      <p:grpSp>
        <p:nvGrpSpPr>
          <p:cNvPr id="22" name="Группа 21"/>
          <p:cNvGrpSpPr/>
          <p:nvPr/>
        </p:nvGrpSpPr>
        <p:grpSpPr>
          <a:xfrm>
            <a:off x="806209" y="862213"/>
            <a:ext cx="7129817" cy="1739628"/>
            <a:chOff x="838446" y="2204864"/>
            <a:chExt cx="7433343" cy="2027660"/>
          </a:xfrm>
        </p:grpSpPr>
        <p:grpSp>
          <p:nvGrpSpPr>
            <p:cNvPr id="20" name="Группа 19"/>
            <p:cNvGrpSpPr/>
            <p:nvPr/>
          </p:nvGrpSpPr>
          <p:grpSpPr>
            <a:xfrm>
              <a:off x="838446" y="2204864"/>
              <a:ext cx="7433343" cy="2027660"/>
              <a:chOff x="838446" y="2204864"/>
              <a:chExt cx="7433343" cy="2027660"/>
            </a:xfrm>
          </p:grpSpPr>
          <p:grpSp>
            <p:nvGrpSpPr>
              <p:cNvPr id="18" name="Группа 17"/>
              <p:cNvGrpSpPr/>
              <p:nvPr/>
            </p:nvGrpSpPr>
            <p:grpSpPr>
              <a:xfrm>
                <a:off x="838446" y="2204864"/>
                <a:ext cx="7433343" cy="2027660"/>
                <a:chOff x="838446" y="2204864"/>
                <a:chExt cx="7433343" cy="2027660"/>
              </a:xfrm>
            </p:grpSpPr>
            <p:grpSp>
              <p:nvGrpSpPr>
                <p:cNvPr id="16" name="Группа 15"/>
                <p:cNvGrpSpPr/>
                <p:nvPr/>
              </p:nvGrpSpPr>
              <p:grpSpPr>
                <a:xfrm>
                  <a:off x="838446" y="2204864"/>
                  <a:ext cx="7433343" cy="2027660"/>
                  <a:chOff x="838446" y="2204864"/>
                  <a:chExt cx="7433343" cy="2027660"/>
                </a:xfrm>
              </p:grpSpPr>
              <p:grpSp>
                <p:nvGrpSpPr>
                  <p:cNvPr id="14" name="Группа 13"/>
                  <p:cNvGrpSpPr/>
                  <p:nvPr/>
                </p:nvGrpSpPr>
                <p:grpSpPr>
                  <a:xfrm>
                    <a:off x="838446" y="2204864"/>
                    <a:ext cx="7433343" cy="2027660"/>
                    <a:chOff x="838446" y="2204864"/>
                    <a:chExt cx="7433343" cy="2027660"/>
                  </a:xfrm>
                </p:grpSpPr>
                <p:grpSp>
                  <p:nvGrpSpPr>
                    <p:cNvPr id="12" name="Группа 11"/>
                    <p:cNvGrpSpPr/>
                    <p:nvPr/>
                  </p:nvGrpSpPr>
                  <p:grpSpPr>
                    <a:xfrm>
                      <a:off x="838446" y="2204864"/>
                      <a:ext cx="7433343" cy="2027660"/>
                      <a:chOff x="838446" y="2204864"/>
                      <a:chExt cx="7433343" cy="2027660"/>
                    </a:xfrm>
                  </p:grpSpPr>
                  <p:grpSp>
                    <p:nvGrpSpPr>
                      <p:cNvPr id="8" name="Группа 7"/>
                      <p:cNvGrpSpPr/>
                      <p:nvPr/>
                    </p:nvGrpSpPr>
                    <p:grpSpPr>
                      <a:xfrm>
                        <a:off x="838446" y="2204864"/>
                        <a:ext cx="7433343" cy="2027660"/>
                        <a:chOff x="838446" y="2204864"/>
                        <a:chExt cx="7433343" cy="2027660"/>
                      </a:xfrm>
                    </p:grpSpPr>
                    <p:grpSp>
                      <p:nvGrpSpPr>
                        <p:cNvPr id="6" name="Группа 5"/>
                        <p:cNvGrpSpPr/>
                        <p:nvPr/>
                      </p:nvGrpSpPr>
                      <p:grpSpPr>
                        <a:xfrm>
                          <a:off x="838446" y="2204864"/>
                          <a:ext cx="7433343" cy="2027660"/>
                          <a:chOff x="838446" y="2204864"/>
                          <a:chExt cx="7433343" cy="2027660"/>
                        </a:xfrm>
                      </p:grpSpPr>
                      <p:grpSp>
                        <p:nvGrpSpPr>
                          <p:cNvPr id="4" name="Группа 3"/>
                          <p:cNvGrpSpPr/>
                          <p:nvPr/>
                        </p:nvGrpSpPr>
                        <p:grpSpPr>
                          <a:xfrm>
                            <a:off x="838446" y="2204864"/>
                            <a:ext cx="7433343" cy="2027660"/>
                            <a:chOff x="838446" y="2204864"/>
                            <a:chExt cx="7433343" cy="2027660"/>
                          </a:xfrm>
                        </p:grpSpPr>
                        <p:pic>
                          <p:nvPicPr>
                            <p:cNvPr id="2" name="Рисунок 1"/>
                            <p:cNvPicPr>
                              <a:picLocks noChangeAspect="1"/>
                            </p:cNvPicPr>
                            <p:nvPr/>
                          </p:nvPicPr>
                          <p:blipFill>
                            <a:blip r:embed="rId4">
                              <a:extLst>
                                <a:ext uri="{28A0092B-C50C-407E-A947-70E740481C1C}">
                                  <a14:useLocalDpi xmlns:a14="http://schemas.microsoft.com/office/drawing/2010/main" val="0"/>
                                </a:ext>
                              </a:extLst>
                            </a:blip>
                            <a:stretch>
                              <a:fillRect/>
                            </a:stretch>
                          </p:blipFill>
                          <p:spPr>
                            <a:xfrm>
                              <a:off x="1141972" y="2204864"/>
                              <a:ext cx="7129817" cy="2027660"/>
                            </a:xfrm>
                            <a:prstGeom prst="rect">
                              <a:avLst/>
                            </a:prstGeom>
                          </p:spPr>
                        </p:pic>
                        <p:sp>
                          <p:nvSpPr>
                            <p:cNvPr id="3" name="TextBox 2"/>
                            <p:cNvSpPr txBox="1"/>
                            <p:nvPr/>
                          </p:nvSpPr>
                          <p:spPr>
                            <a:xfrm>
                              <a:off x="838446" y="2895528"/>
                              <a:ext cx="1243482" cy="646331"/>
                            </a:xfrm>
                            <a:prstGeom prst="rect">
                              <a:avLst/>
                            </a:prstGeom>
                            <a:noFill/>
                          </p:spPr>
                          <p:txBody>
                            <a:bodyPr wrap="none" rtlCol="0">
                              <a:spAutoFit/>
                            </a:bodyPr>
                            <a:lstStyle/>
                            <a:p>
                              <a:pPr algn="ctr"/>
                              <a:r>
                                <a:rPr lang="ru-RU" sz="1200" dirty="0" smtClean="0">
                                  <a:latin typeface="Arial" pitchFamily="34" charset="0"/>
                                  <a:cs typeface="Arial" pitchFamily="34" charset="0"/>
                                </a:rPr>
                                <a:t>Растительные </a:t>
                              </a:r>
                            </a:p>
                            <a:p>
                              <a:pPr algn="ctr"/>
                              <a:r>
                                <a:rPr lang="ru-RU" sz="1200" dirty="0" smtClean="0">
                                  <a:latin typeface="Arial" pitchFamily="34" charset="0"/>
                                  <a:cs typeface="Arial" pitchFamily="34" charset="0"/>
                                </a:rPr>
                                <a:t>и животные </a:t>
                              </a:r>
                            </a:p>
                            <a:p>
                              <a:pPr algn="ctr"/>
                              <a:r>
                                <a:rPr lang="ru-RU" sz="1200" dirty="0" smtClean="0">
                                  <a:latin typeface="Arial" pitchFamily="34" charset="0"/>
                                  <a:cs typeface="Arial" pitchFamily="34" charset="0"/>
                                </a:rPr>
                                <a:t>жиры</a:t>
                              </a:r>
                              <a:endParaRPr lang="ru-RU" sz="1200" dirty="0">
                                <a:latin typeface="Arial" pitchFamily="34" charset="0"/>
                                <a:cs typeface="Arial" pitchFamily="34" charset="0"/>
                              </a:endParaRPr>
                            </a:p>
                          </p:txBody>
                        </p:sp>
                      </p:grpSp>
                      <p:sp>
                        <p:nvSpPr>
                          <p:cNvPr id="5" name="TextBox 4"/>
                          <p:cNvSpPr txBox="1"/>
                          <p:nvPr/>
                        </p:nvSpPr>
                        <p:spPr>
                          <a:xfrm>
                            <a:off x="5940152" y="2574776"/>
                            <a:ext cx="876843" cy="307777"/>
                          </a:xfrm>
                          <a:prstGeom prst="rect">
                            <a:avLst/>
                          </a:prstGeom>
                          <a:noFill/>
                        </p:spPr>
                        <p:txBody>
                          <a:bodyPr wrap="none" rtlCol="0">
                            <a:spAutoFit/>
                          </a:bodyPr>
                          <a:lstStyle/>
                          <a:p>
                            <a:r>
                              <a:rPr lang="ru-RU" sz="1400" dirty="0" smtClean="0">
                                <a:latin typeface="Arial" pitchFamily="34" charset="0"/>
                                <a:cs typeface="Arial" pitchFamily="34" charset="0"/>
                              </a:rPr>
                              <a:t>водород</a:t>
                            </a:r>
                            <a:endParaRPr lang="ru-RU" sz="1400" dirty="0">
                              <a:latin typeface="Arial" pitchFamily="34" charset="0"/>
                              <a:cs typeface="Arial" pitchFamily="34" charset="0"/>
                            </a:endParaRPr>
                          </a:p>
                        </p:txBody>
                      </p:sp>
                    </p:grpSp>
                    <p:sp>
                      <p:nvSpPr>
                        <p:cNvPr id="7" name="TextBox 6"/>
                        <p:cNvSpPr txBox="1"/>
                        <p:nvPr/>
                      </p:nvSpPr>
                      <p:spPr>
                        <a:xfrm>
                          <a:off x="3419872" y="3064805"/>
                          <a:ext cx="1071127" cy="307777"/>
                        </a:xfrm>
                        <a:prstGeom prst="rect">
                          <a:avLst/>
                        </a:prstGeom>
                        <a:solidFill>
                          <a:srgbClr val="00B050"/>
                        </a:solidFill>
                      </p:spPr>
                      <p:txBody>
                        <a:bodyPr wrap="none" rtlCol="0">
                          <a:spAutoFit/>
                        </a:bodyPr>
                        <a:lstStyle/>
                        <a:p>
                          <a:r>
                            <a:rPr lang="ru-RU" sz="1400" dirty="0" smtClean="0">
                              <a:latin typeface="Arial" pitchFamily="34" charset="0"/>
                              <a:cs typeface="Arial" pitchFamily="34" charset="0"/>
                            </a:rPr>
                            <a:t>сепарация</a:t>
                          </a:r>
                          <a:endParaRPr lang="ru-RU" sz="1400" dirty="0">
                            <a:latin typeface="Arial" pitchFamily="34" charset="0"/>
                            <a:cs typeface="Arial" pitchFamily="34" charset="0"/>
                          </a:endParaRPr>
                        </a:p>
                      </p:txBody>
                    </p:sp>
                  </p:grpSp>
                  <p:sp>
                    <p:nvSpPr>
                      <p:cNvPr id="10" name="TextBox 9"/>
                      <p:cNvSpPr txBox="1"/>
                      <p:nvPr/>
                    </p:nvSpPr>
                    <p:spPr>
                      <a:xfrm>
                        <a:off x="5637820" y="3360141"/>
                        <a:ext cx="886589" cy="348813"/>
                      </a:xfrm>
                      <a:prstGeom prst="rect">
                        <a:avLst/>
                      </a:prstGeom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</p:spPr>
                    <p:txBody>
                      <a:bodyPr wrap="none" rtlCol="0">
                        <a:spAutoFit/>
                      </a:bodyPr>
                      <a:lstStyle/>
                      <a:p>
                        <a:pPr algn="ctr">
                          <a:lnSpc>
                            <a:spcPts val="1000"/>
                          </a:lnSpc>
                        </a:pPr>
                        <a:r>
                          <a:rPr lang="ru-RU" sz="1200" b="1" dirty="0" smtClean="0">
                            <a:latin typeface="Arial" pitchFamily="34" charset="0"/>
                            <a:cs typeface="Arial" pitchFamily="34" charset="0"/>
                          </a:rPr>
                          <a:t>Отбор </a:t>
                        </a:r>
                      </a:p>
                      <a:p>
                        <a:pPr algn="ctr">
                          <a:lnSpc>
                            <a:spcPts val="1000"/>
                          </a:lnSpc>
                        </a:pPr>
                        <a:r>
                          <a:rPr lang="ru-RU" sz="1200" b="1" dirty="0" smtClean="0">
                            <a:latin typeface="Arial" pitchFamily="34" charset="0"/>
                            <a:cs typeface="Arial" pitchFamily="34" charset="0"/>
                          </a:rPr>
                          <a:t>продукта</a:t>
                        </a:r>
                        <a:endParaRPr lang="ru-RU" sz="1200" b="1" dirty="0">
                          <a:latin typeface="Arial" pitchFamily="34" charset="0"/>
                          <a:cs typeface="Arial" pitchFamily="34" charset="0"/>
                        </a:endParaRPr>
                      </a:p>
                    </p:txBody>
                  </p:sp>
                </p:grpSp>
                <p:sp>
                  <p:nvSpPr>
                    <p:cNvPr id="13" name="TextBox 12"/>
                    <p:cNvSpPr txBox="1"/>
                    <p:nvPr/>
                  </p:nvSpPr>
                  <p:spPr>
                    <a:xfrm>
                      <a:off x="3371781" y="2213018"/>
                      <a:ext cx="1167307" cy="369332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r>
                        <a:rPr lang="ru-RU" dirty="0"/>
                        <a:t>Вода, </a:t>
                      </a:r>
                      <a:r>
                        <a:rPr lang="ru-RU" dirty="0" smtClean="0"/>
                        <a:t>СО2</a:t>
                      </a:r>
                      <a:endParaRPr lang="ru-RU" dirty="0"/>
                    </a:p>
                  </p:txBody>
                </p:sp>
              </p:grpSp>
              <p:sp>
                <p:nvSpPr>
                  <p:cNvPr id="15" name="TextBox 14"/>
                  <p:cNvSpPr txBox="1"/>
                  <p:nvPr/>
                </p:nvSpPr>
                <p:spPr>
                  <a:xfrm>
                    <a:off x="6897951" y="2978660"/>
                    <a:ext cx="1373838" cy="480068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 algn="ctr">
                      <a:lnSpc>
                        <a:spcPts val="1000"/>
                      </a:lnSpc>
                    </a:pPr>
                    <a:r>
                      <a:rPr lang="ru-RU" sz="1200" dirty="0" smtClean="0">
                        <a:latin typeface="Arial" pitchFamily="34" charset="0"/>
                        <a:cs typeface="Arial" pitchFamily="34" charset="0"/>
                      </a:rPr>
                      <a:t>Легкие топлива, </a:t>
                    </a:r>
                  </a:p>
                  <a:p>
                    <a:pPr algn="ctr">
                      <a:lnSpc>
                        <a:spcPts val="1000"/>
                      </a:lnSpc>
                    </a:pPr>
                    <a:r>
                      <a:rPr lang="ru-RU" sz="1200" dirty="0" smtClean="0">
                        <a:latin typeface="Arial" pitchFamily="34" charset="0"/>
                        <a:cs typeface="Arial" pitchFamily="34" charset="0"/>
                      </a:rPr>
                      <a:t>Нафта</a:t>
                    </a:r>
                  </a:p>
                  <a:p>
                    <a:pPr algn="ctr">
                      <a:lnSpc>
                        <a:spcPts val="1000"/>
                      </a:lnSpc>
                    </a:pPr>
                    <a:r>
                      <a:rPr lang="ru-RU" sz="1200" dirty="0" err="1" smtClean="0">
                        <a:solidFill>
                          <a:srgbClr val="00B050"/>
                        </a:solidFill>
                        <a:latin typeface="Arial" pitchFamily="34" charset="0"/>
                        <a:cs typeface="Arial" pitchFamily="34" charset="0"/>
                      </a:rPr>
                      <a:t>биодизель</a:t>
                    </a:r>
                    <a:endParaRPr lang="ru-RU" sz="1200" dirty="0">
                      <a:solidFill>
                        <a:srgbClr val="00B050"/>
                      </a:solidFill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</p:grpSp>
            <p:sp>
              <p:nvSpPr>
                <p:cNvPr id="17" name="TextBox 16"/>
                <p:cNvSpPr txBox="1"/>
                <p:nvPr/>
              </p:nvSpPr>
              <p:spPr>
                <a:xfrm>
                  <a:off x="6983327" y="3391295"/>
                  <a:ext cx="1056508" cy="348813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>
                    <a:lnSpc>
                      <a:spcPts val="1000"/>
                    </a:lnSpc>
                  </a:pPr>
                  <a:r>
                    <a:rPr lang="ru-RU" sz="1200" dirty="0" smtClean="0">
                      <a:solidFill>
                        <a:srgbClr val="00B050"/>
                      </a:solidFill>
                      <a:latin typeface="Arial" pitchFamily="34" charset="0"/>
                      <a:cs typeface="Arial" pitchFamily="34" charset="0"/>
                    </a:rPr>
                    <a:t>Реактивное </a:t>
                  </a:r>
                </a:p>
                <a:p>
                  <a:pPr>
                    <a:lnSpc>
                      <a:spcPts val="1000"/>
                    </a:lnSpc>
                  </a:pPr>
                  <a:r>
                    <a:rPr lang="ru-RU" sz="1200" dirty="0" err="1" smtClean="0">
                      <a:solidFill>
                        <a:srgbClr val="00B050"/>
                      </a:solidFill>
                      <a:latin typeface="Arial" pitchFamily="34" charset="0"/>
                      <a:cs typeface="Arial" pitchFamily="34" charset="0"/>
                    </a:rPr>
                    <a:t>биотопливо</a:t>
                  </a:r>
                  <a:endParaRPr lang="ru-RU" sz="1200" dirty="0">
                    <a:solidFill>
                      <a:srgbClr val="00B050"/>
                    </a:solidFill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  <p:sp>
            <p:nvSpPr>
              <p:cNvPr id="19" name="TextBox 18"/>
              <p:cNvSpPr txBox="1"/>
              <p:nvPr/>
            </p:nvSpPr>
            <p:spPr>
              <a:xfrm>
                <a:off x="1547664" y="3526943"/>
                <a:ext cx="2590068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sz="1400" dirty="0" smtClean="0">
                    <a:latin typeface="Arial" pitchFamily="34" charset="0"/>
                    <a:cs typeface="Arial" pitchFamily="34" charset="0"/>
                  </a:rPr>
                  <a:t>Участок </a:t>
                </a:r>
                <a:r>
                  <a:rPr lang="ru-RU" sz="1400" dirty="0" err="1" smtClean="0">
                    <a:latin typeface="Arial" pitchFamily="34" charset="0"/>
                    <a:cs typeface="Arial" pitchFamily="34" charset="0"/>
                  </a:rPr>
                  <a:t>дезоксигенирования</a:t>
                </a:r>
                <a:endParaRPr lang="ru-RU" sz="1400" dirty="0"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21" name="TextBox 20"/>
            <p:cNvSpPr txBox="1"/>
            <p:nvPr/>
          </p:nvSpPr>
          <p:spPr>
            <a:xfrm>
              <a:off x="3534461" y="3834719"/>
              <a:ext cx="284411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1400" dirty="0" smtClean="0">
                  <a:latin typeface="Arial" pitchFamily="34" charset="0"/>
                  <a:cs typeface="Arial" pitchFamily="34" charset="0"/>
                </a:rPr>
                <a:t>Участок изомеризации/крекинга</a:t>
              </a:r>
              <a:endParaRPr lang="ru-RU" sz="1400" dirty="0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23" name="TextBox 22"/>
          <p:cNvSpPr txBox="1"/>
          <p:nvPr/>
        </p:nvSpPr>
        <p:spPr>
          <a:xfrm>
            <a:off x="1970067" y="596096"/>
            <a:ext cx="69733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Схема </a:t>
            </a:r>
            <a:r>
              <a:rPr lang="ru-RU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производства</a:t>
            </a:r>
            <a:r>
              <a:rPr lang="ru-RU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реактивного биотоплива фирмы </a:t>
            </a:r>
            <a:r>
              <a:rPr lang="en-US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UOP</a:t>
            </a:r>
            <a:endParaRPr lang="ru-RU" b="1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28" name="Group 31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14414330"/>
              </p:ext>
            </p:extLst>
          </p:nvPr>
        </p:nvGraphicFramePr>
        <p:xfrm>
          <a:off x="1097341" y="3284984"/>
          <a:ext cx="6829574" cy="2233359"/>
        </p:xfrm>
        <a:graphic>
          <a:graphicData uri="http://schemas.openxmlformats.org/drawingml/2006/table">
            <a:tbl>
              <a:tblPr/>
              <a:tblGrid>
                <a:gridCol w="2109550"/>
                <a:gridCol w="2786994"/>
                <a:gridCol w="1933030"/>
              </a:tblGrid>
              <a:tr h="40459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  <a:cs typeface="Arial" pitchFamily="34" charset="0"/>
                        </a:rPr>
                        <a:t>Тип самолета</a:t>
                      </a: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  <a:cs typeface="Arial" pitchFamily="34" charset="0"/>
                        </a:rPr>
                        <a:t>Топливо</a:t>
                      </a: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  <a:cs typeface="Arial" pitchFamily="34" charset="0"/>
                        </a:rPr>
                        <a:t>Примечание</a:t>
                      </a: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3920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B-737-800</a:t>
                      </a: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50:50 (</a:t>
                      </a:r>
                      <a:r>
                        <a:rPr kumimoji="0" lang="ru-RU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синт</a:t>
                      </a: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./</a:t>
                      </a: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Jet A-1)</a:t>
                      </a: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Синт</a:t>
                      </a: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. топливо из </a:t>
                      </a:r>
                      <a:r>
                        <a:rPr kumimoji="0" lang="ru-RU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ятрофы</a:t>
                      </a: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и водорослей</a:t>
                      </a: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38950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C-17</a:t>
                      </a: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50:50 (</a:t>
                      </a:r>
                      <a:r>
                        <a:rPr kumimoji="0" lang="ru-RU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синт</a:t>
                      </a: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./</a:t>
                      </a: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JP-8)</a:t>
                      </a: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Синт</a:t>
                      </a: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. топливо из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прир</a:t>
                      </a: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. газа</a:t>
                      </a: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43459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A-340</a:t>
                      </a: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50:50 (</a:t>
                      </a:r>
                      <a:r>
                        <a:rPr kumimoji="0" lang="ru-RU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синт</a:t>
                      </a: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.</a:t>
                      </a: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/Jet A-1)</a:t>
                      </a: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Синт</a:t>
                      </a: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. топливо из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прир</a:t>
                      </a: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. газа</a:t>
                      </a: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43550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A-340</a:t>
                      </a: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100</a:t>
                      </a: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(</a:t>
                      </a:r>
                      <a:r>
                        <a:rPr kumimoji="0" lang="ru-RU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синт</a:t>
                      </a: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.)</a:t>
                      </a: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Синт</a:t>
                      </a: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. топливо из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прир</a:t>
                      </a: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. газа</a:t>
                      </a: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29" name="Rectangle 63"/>
          <p:cNvSpPr>
            <a:spLocks noChangeArrowheads="1"/>
          </p:cNvSpPr>
          <p:nvPr/>
        </p:nvSpPr>
        <p:spPr bwMode="auto">
          <a:xfrm>
            <a:off x="323850" y="2860385"/>
            <a:ext cx="86741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ru-RU" sz="1400" b="1" dirty="0">
                <a:solidFill>
                  <a:srgbClr val="33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Летные испытания зарубежной авиационной техники на синтетических жидких топливах (СЖТ)</a:t>
            </a:r>
          </a:p>
        </p:txBody>
      </p:sp>
    </p:spTree>
    <p:extLst>
      <p:ext uri="{BB962C8B-B14F-4D97-AF65-F5344CB8AC3E}">
        <p14:creationId xmlns:p14="http://schemas.microsoft.com/office/powerpoint/2010/main" val="275880947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3" name="Rectangle 3"/>
          <p:cNvSpPr>
            <a:spLocks noChangeArrowheads="1"/>
          </p:cNvSpPr>
          <p:nvPr/>
        </p:nvSpPr>
        <p:spPr bwMode="auto">
          <a:xfrm>
            <a:off x="6367463" y="5227638"/>
            <a:ext cx="23812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400" b="1">
              <a:solidFill>
                <a:schemeClr val="accent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7411" name="Text Box 4"/>
          <p:cNvSpPr txBox="1">
            <a:spLocks noChangeArrowheads="1"/>
          </p:cNvSpPr>
          <p:nvPr/>
        </p:nvSpPr>
        <p:spPr bwMode="auto">
          <a:xfrm>
            <a:off x="5988050" y="2670175"/>
            <a:ext cx="308133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517153" name="Rectangle 33"/>
          <p:cNvSpPr>
            <a:spLocks noChangeArrowheads="1"/>
          </p:cNvSpPr>
          <p:nvPr/>
        </p:nvSpPr>
        <p:spPr bwMode="auto">
          <a:xfrm>
            <a:off x="500033" y="1"/>
            <a:ext cx="8001057" cy="26161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rgbClr val="33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                                                         </a:t>
            </a:r>
            <a:r>
              <a:rPr lang="ru-RU" sz="2400" b="1" u="sng" dirty="0">
                <a:solidFill>
                  <a:srgbClr val="33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               </a:t>
            </a:r>
            <a:r>
              <a:rPr lang="ru-RU" sz="2000" u="sng" dirty="0">
                <a:solidFill>
                  <a:srgbClr val="33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   </a:t>
            </a:r>
            <a:r>
              <a:rPr lang="ru-RU" sz="2400" u="sng" dirty="0">
                <a:solidFill>
                  <a:srgbClr val="33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 </a:t>
            </a:r>
            <a:r>
              <a:rPr lang="ru-RU" sz="2400" b="1" u="sng" dirty="0">
                <a:solidFill>
                  <a:srgbClr val="33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            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000" b="1" u="sng" dirty="0" smtClean="0">
              <a:solidFill>
                <a:srgbClr val="3333CC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u="sng" dirty="0" smtClean="0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Синтетические  </a:t>
            </a:r>
            <a:r>
              <a:rPr lang="ru-RU" sz="2000" b="1" u="sng" dirty="0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жидкие авиатоплива</a:t>
            </a:r>
            <a:r>
              <a:rPr lang="ru-RU" sz="2000" b="1" dirty="0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u="sng" dirty="0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за </a:t>
            </a:r>
            <a:r>
              <a:rPr lang="ru-RU" sz="2000" b="1" u="sng" dirty="0" smtClean="0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рубежом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000" b="1" u="sng" dirty="0">
              <a:solidFill>
                <a:srgbClr val="3333CC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i="1" dirty="0" smtClean="0">
                <a:solidFill>
                  <a:srgbClr val="33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	•</a:t>
            </a:r>
            <a:r>
              <a:rPr lang="en-US" sz="1600" b="1" i="1" dirty="0" smtClean="0">
                <a:solidFill>
                  <a:srgbClr val="33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>
                <a:solidFill>
                  <a:srgbClr val="33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Выпущены спецификации </a:t>
            </a:r>
            <a:r>
              <a:rPr lang="en-US" sz="1600" b="1" dirty="0">
                <a:solidFill>
                  <a:srgbClr val="33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ASTM D 7566 </a:t>
            </a:r>
            <a:r>
              <a:rPr lang="ru-RU" sz="1600" b="1" dirty="0">
                <a:solidFill>
                  <a:srgbClr val="33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en-US" sz="1600" b="1" dirty="0">
                <a:solidFill>
                  <a:srgbClr val="33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DEF STAN 91-91 </a:t>
            </a:r>
            <a:r>
              <a:rPr lang="ru-RU" sz="1600" b="1" dirty="0">
                <a:solidFill>
                  <a:srgbClr val="33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с изменением</a:t>
            </a:r>
            <a:r>
              <a:rPr lang="en-US" sz="1600" b="1" dirty="0">
                <a:solidFill>
                  <a:srgbClr val="33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>
                <a:solidFill>
                  <a:srgbClr val="33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на топливо для  </a:t>
            </a:r>
            <a:r>
              <a:rPr lang="ru-RU" sz="1600" b="1" dirty="0" smtClean="0">
                <a:solidFill>
                  <a:srgbClr val="33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авиационных </a:t>
            </a:r>
            <a:r>
              <a:rPr lang="ru-RU" sz="1600" b="1" dirty="0">
                <a:solidFill>
                  <a:srgbClr val="33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ГТД, содержащее синтезированные углеводороды.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dirty="0">
                <a:solidFill>
                  <a:srgbClr val="33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ru-RU" sz="1600" b="1" dirty="0" smtClean="0">
                <a:solidFill>
                  <a:srgbClr val="33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	•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>
                <a:solidFill>
                  <a:srgbClr val="33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Вырабатываются в промышленном масштабе в различных </a:t>
            </a:r>
            <a:r>
              <a:rPr lang="ru-RU" sz="1600" b="1" dirty="0" smtClean="0">
                <a:solidFill>
                  <a:srgbClr val="33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странах   СПК </a:t>
            </a:r>
            <a:r>
              <a:rPr lang="ru-RU" sz="1600" b="1" dirty="0">
                <a:solidFill>
                  <a:srgbClr val="33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из угля, природного  </a:t>
            </a:r>
            <a:r>
              <a:rPr lang="ru-RU" sz="1600" b="1" dirty="0" smtClean="0">
                <a:solidFill>
                  <a:srgbClr val="33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газа</a:t>
            </a:r>
            <a:r>
              <a:rPr lang="ru-RU" sz="1600" b="1" dirty="0">
                <a:solidFill>
                  <a:srgbClr val="33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.      </a:t>
            </a:r>
            <a:endParaRPr lang="ru-RU" sz="1600" b="1" dirty="0">
              <a:solidFill>
                <a:srgbClr val="0033CC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Arial" charset="0"/>
              </a:rPr>
              <a:t>              </a:t>
            </a:r>
            <a:endParaRPr lang="ru-RU" sz="1600" b="1" dirty="0">
              <a:solidFill>
                <a:srgbClr val="0033CC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Arial" charset="0"/>
            </a:endParaRPr>
          </a:p>
        </p:txBody>
      </p:sp>
      <p:sp>
        <p:nvSpPr>
          <p:cNvPr id="17413" name="Text Box 6"/>
          <p:cNvSpPr txBox="1">
            <a:spLocks noChangeArrowheads="1"/>
          </p:cNvSpPr>
          <p:nvPr/>
        </p:nvSpPr>
        <p:spPr bwMode="auto">
          <a:xfrm>
            <a:off x="323850" y="2349500"/>
            <a:ext cx="84248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97287" name="Text Box 7"/>
          <p:cNvSpPr txBox="1">
            <a:spLocks noChangeArrowheads="1"/>
          </p:cNvSpPr>
          <p:nvPr/>
        </p:nvSpPr>
        <p:spPr bwMode="auto">
          <a:xfrm>
            <a:off x="357158" y="2071678"/>
            <a:ext cx="8643998" cy="4355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300" b="1" dirty="0">
              <a:solidFill>
                <a:srgbClr val="3333CC"/>
              </a:solidFill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 smtClean="0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                    </a:t>
            </a:r>
            <a:r>
              <a:rPr lang="ru-RU" sz="1400" b="1" u="sng" dirty="0" smtClean="0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Показатели качества</a:t>
            </a:r>
            <a:r>
              <a:rPr lang="ru-RU" sz="1400" b="1" dirty="0" smtClean="0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b="1" dirty="0" smtClean="0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 smtClean="0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                </a:t>
            </a:r>
            <a:r>
              <a:rPr lang="ru-RU" sz="1400" b="1" dirty="0" smtClean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Норма </a:t>
            </a:r>
            <a:r>
              <a:rPr lang="en-US" sz="1400" b="1" dirty="0" smtClean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для </a:t>
            </a:r>
            <a:r>
              <a:rPr lang="en-US" sz="1400" b="1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SPK                       </a:t>
            </a:r>
            <a:r>
              <a:rPr lang="ru-RU" sz="1400" b="1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Норма для </a:t>
            </a:r>
            <a:r>
              <a:rPr lang="en-US" sz="1400" b="1" u="sng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Jet </a:t>
            </a:r>
            <a:r>
              <a:rPr lang="en-US" sz="1400" b="1" u="sng" dirty="0" smtClean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A-1</a:t>
            </a:r>
            <a:r>
              <a:rPr lang="ru-RU" sz="1400" b="1" u="sng" dirty="0" smtClean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+СПК</a:t>
            </a:r>
            <a:endParaRPr lang="en-US" sz="1400" b="1" dirty="0">
              <a:solidFill>
                <a:srgbClr val="660066"/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b="1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            </a:t>
            </a:r>
            <a:r>
              <a:rPr lang="ru-RU" sz="1400" b="1" dirty="0" smtClean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sz="1400" b="1" dirty="0" smtClean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ASTM </a:t>
            </a:r>
            <a:r>
              <a:rPr lang="en-US" sz="1400" b="1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D 7566</a:t>
            </a:r>
            <a:r>
              <a:rPr lang="ru-RU" sz="1400" b="1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                    </a:t>
            </a:r>
            <a:r>
              <a:rPr lang="en-US" sz="1400" b="1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ASTM D 1655</a:t>
            </a:r>
            <a:r>
              <a:rPr lang="ru-RU" sz="1400" b="1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en-US" sz="1400" b="1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ASTM D 7566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b="1" dirty="0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   1</a:t>
            </a:r>
            <a:r>
              <a:rPr lang="ru-RU" sz="1400" b="1" dirty="0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. Плотность при 15</a:t>
            </a:r>
            <a:r>
              <a:rPr lang="en-US" sz="1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°C</a:t>
            </a:r>
            <a:r>
              <a:rPr lang="en-US" sz="1400" b="1" dirty="0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dirty="0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кг/м3                                                  </a:t>
            </a:r>
            <a:r>
              <a:rPr lang="ru-RU" sz="1400" b="1" dirty="0" smtClean="0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730-770                           </a:t>
            </a:r>
            <a:r>
              <a:rPr lang="en-US" sz="1400" b="1" dirty="0" smtClean="0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ru-RU" sz="1400" b="1" dirty="0" smtClean="0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dirty="0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775-840            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   2. </a:t>
            </a:r>
            <a:r>
              <a:rPr lang="ru-RU" sz="1400" b="1" dirty="0" err="1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Ароматич</a:t>
            </a:r>
            <a:r>
              <a:rPr lang="ru-RU" sz="1400" b="1" dirty="0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. углеводороды, % об., не более                                </a:t>
            </a:r>
            <a:r>
              <a:rPr lang="ru-RU" sz="1400" b="1" dirty="0" smtClean="0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0,5                                   </a:t>
            </a:r>
            <a:r>
              <a:rPr lang="en-US" sz="1400" b="1" dirty="0" smtClean="0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ru-RU" sz="1400" b="1" dirty="0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25      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    3.</a:t>
            </a:r>
            <a:r>
              <a:rPr lang="en-US" sz="1400" b="1" dirty="0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dirty="0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Фракционный состав: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     - 10% отгоняется при </a:t>
            </a:r>
            <a:r>
              <a:rPr lang="en-US" sz="1400" b="1" dirty="0" err="1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t,</a:t>
            </a:r>
            <a:r>
              <a:rPr lang="en-US" sz="14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°C</a:t>
            </a:r>
            <a:r>
              <a:rPr lang="ru-RU" sz="1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00" b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не выше</a:t>
            </a:r>
            <a:r>
              <a:rPr lang="en-US" sz="1400" b="1" dirty="0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dirty="0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</a:t>
            </a:r>
            <a:r>
              <a:rPr lang="ru-RU" sz="1400" b="1" dirty="0" smtClean="0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205                               </a:t>
            </a:r>
            <a:r>
              <a:rPr lang="en-US" sz="1400" b="1" dirty="0" smtClean="0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ru-RU" sz="1400" b="1" dirty="0" smtClean="0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1400" b="1" dirty="0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205                     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     - температура конца кипения </a:t>
            </a:r>
            <a:r>
              <a:rPr lang="en-US" sz="1400" b="1" dirty="0" err="1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t,</a:t>
            </a:r>
            <a:r>
              <a:rPr lang="en-US" sz="14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°C</a:t>
            </a:r>
            <a:r>
              <a:rPr lang="ru-RU" sz="1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00" b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не выше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                         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300   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                             </a:t>
            </a:r>
            <a:r>
              <a:rPr lang="en-US" sz="1400" b="1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ru-RU" sz="1400" b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300                      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     - Т90 – Т10, </a:t>
            </a:r>
            <a:r>
              <a:rPr lang="en-US" sz="1400" b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°C</a:t>
            </a:r>
            <a:r>
              <a:rPr lang="ru-RU" sz="1400" b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, не менее                                                                 </a:t>
            </a:r>
            <a:r>
              <a:rPr lang="ru-RU" sz="1400" b="1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22  </a:t>
            </a:r>
            <a:r>
              <a:rPr lang="ru-RU" sz="1400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                                  </a:t>
            </a:r>
            <a:r>
              <a:rPr lang="en-US" sz="1400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1400" b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-                        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   4. Вязкость при  </a:t>
            </a:r>
            <a:r>
              <a:rPr lang="en-US" sz="1400" b="1" dirty="0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ru-RU" sz="1400" b="1" dirty="0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 = - 20</a:t>
            </a:r>
            <a:r>
              <a:rPr lang="en-US" sz="1400" b="1" dirty="0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°C</a:t>
            </a:r>
            <a:r>
              <a:rPr lang="ru-RU" sz="14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        </a:t>
            </a:r>
            <a:r>
              <a:rPr lang="ru-RU" sz="1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3,2-3,5 </a:t>
            </a:r>
            <a:r>
              <a:rPr lang="ru-RU" sz="1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факт.                    Не &gt; 8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5. </a:t>
            </a:r>
            <a:r>
              <a:rPr lang="ru-RU" sz="1400" b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Температура замерзания, </a:t>
            </a:r>
            <a:r>
              <a:rPr lang="en-US" sz="1400" b="1" dirty="0" err="1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t,</a:t>
            </a:r>
            <a:r>
              <a:rPr lang="en-US" sz="14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°C</a:t>
            </a:r>
            <a:r>
              <a:rPr lang="ru-RU" sz="1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00" b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не выше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                                   </a:t>
            </a:r>
            <a:r>
              <a:rPr lang="ru-RU" sz="1400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1400" b="1" dirty="0">
                <a:solidFill>
                  <a:srgbClr val="00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40                                  </a:t>
            </a:r>
            <a:r>
              <a:rPr lang="en-US" sz="1400" b="1" dirty="0">
                <a:solidFill>
                  <a:srgbClr val="00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sz="1400" b="1" dirty="0">
                <a:solidFill>
                  <a:srgbClr val="00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- 47</a:t>
            </a:r>
            <a:r>
              <a:rPr lang="ru-RU" sz="1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              </a:t>
            </a:r>
            <a:endParaRPr lang="ru-RU" sz="1400" b="1" dirty="0">
              <a:solidFill>
                <a:srgbClr val="0033CC"/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sz="14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r>
              <a:rPr lang="ru-RU" sz="1400" b="1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400" b="1" dirty="0" err="1">
                <a:solidFill>
                  <a:srgbClr val="00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Термоокислительная</a:t>
            </a:r>
            <a:r>
              <a:rPr lang="ru-RU" sz="1400" b="1" dirty="0">
                <a:solidFill>
                  <a:srgbClr val="00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стабильность: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>
                <a:solidFill>
                  <a:srgbClr val="00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     - контрольная температура испытания</a:t>
            </a:r>
            <a:r>
              <a:rPr lang="ru-RU" sz="1400" b="1" dirty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1400" b="1" dirty="0">
                <a:solidFill>
                  <a:srgbClr val="00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,°C</a:t>
            </a:r>
            <a:r>
              <a:rPr lang="ru-RU" sz="1400" b="1" dirty="0">
                <a:solidFill>
                  <a:srgbClr val="00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, не ниже              </a:t>
            </a:r>
            <a:r>
              <a:rPr lang="ru-RU" sz="1400" b="1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325                                </a:t>
            </a:r>
            <a:r>
              <a:rPr lang="en-US" sz="1400" b="1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ru-RU" sz="1400" b="1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260                      </a:t>
            </a:r>
            <a:endParaRPr lang="ru-RU" sz="1400" b="1" dirty="0">
              <a:solidFill>
                <a:srgbClr val="0033CC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>
                <a:solidFill>
                  <a:srgbClr val="00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     - перепад давления на фильтре, мм </a:t>
            </a:r>
            <a:r>
              <a:rPr lang="ru-RU" sz="1400" b="1" dirty="0" err="1">
                <a:solidFill>
                  <a:srgbClr val="00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рт.ст</a:t>
            </a:r>
            <a:r>
              <a:rPr lang="ru-RU" sz="1400" b="1" dirty="0">
                <a:solidFill>
                  <a:srgbClr val="00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, не более                    25                                    </a:t>
            </a:r>
            <a:r>
              <a:rPr lang="en-US" sz="1400" b="1" dirty="0">
                <a:solidFill>
                  <a:srgbClr val="00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1400" b="1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25                        </a:t>
            </a:r>
            <a:endParaRPr lang="ru-RU" sz="1400" b="1" dirty="0">
              <a:solidFill>
                <a:srgbClr val="0033CC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>
                <a:solidFill>
                  <a:srgbClr val="00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     - отложения на трубке, баллы, менее                                              </a:t>
            </a:r>
            <a:r>
              <a:rPr lang="ru-RU" sz="1400" b="1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3                                   </a:t>
            </a:r>
            <a:r>
              <a:rPr lang="en-US" sz="1400" b="1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sz="1400" b="1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3</a:t>
            </a:r>
            <a:r>
              <a:rPr lang="ru-RU" sz="1400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                 </a:t>
            </a:r>
            <a:endParaRPr lang="ru-RU" sz="1400" b="1" dirty="0">
              <a:solidFill>
                <a:srgbClr val="0033CC"/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ru-RU" sz="1400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7. </a:t>
            </a:r>
            <a:r>
              <a:rPr lang="ru-RU" sz="1400" b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Массовая доля общей серы, %, не более                               </a:t>
            </a:r>
            <a:r>
              <a:rPr lang="ru-RU" sz="1400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0,0015                             </a:t>
            </a:r>
            <a:r>
              <a:rPr lang="en-US" sz="1400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ru-RU" sz="1400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0,3                       </a:t>
            </a:r>
            <a:endParaRPr lang="ru-RU" sz="1400" b="1" dirty="0">
              <a:solidFill>
                <a:srgbClr val="0033CC"/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ru-RU" sz="1400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8. </a:t>
            </a:r>
            <a:r>
              <a:rPr lang="ru-RU" sz="1400" b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Массовая доля меркаптановой серы, %, не более                     </a:t>
            </a:r>
            <a:r>
              <a:rPr lang="ru-RU" sz="1400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-                                  </a:t>
            </a:r>
            <a:r>
              <a:rPr lang="en-US" sz="1400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0,003 </a:t>
            </a:r>
            <a:endParaRPr lang="ru-RU" sz="1400" b="1" dirty="0">
              <a:solidFill>
                <a:srgbClr val="0033CC"/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ru-RU" sz="1400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9. </a:t>
            </a:r>
            <a:r>
              <a:rPr lang="ru-RU" sz="1400" b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Смазывающая способность, мм                                         </a:t>
            </a:r>
            <a:r>
              <a:rPr lang="ru-RU" sz="1400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0,85-1,04 </a:t>
            </a:r>
            <a:r>
              <a:rPr lang="ru-RU" sz="1400" b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факт.             не более 0,85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200" b="1" dirty="0">
              <a:solidFill>
                <a:srgbClr val="0033CC"/>
              </a:solidFill>
              <a:latin typeface="+mn-lt"/>
            </a:endParaRPr>
          </a:p>
        </p:txBody>
      </p:sp>
      <p:sp>
        <p:nvSpPr>
          <p:cNvPr id="17415" name="Text Box 14"/>
          <p:cNvSpPr txBox="1">
            <a:spLocks noChangeArrowheads="1"/>
          </p:cNvSpPr>
          <p:nvPr/>
        </p:nvSpPr>
        <p:spPr bwMode="auto">
          <a:xfrm>
            <a:off x="642938" y="6000750"/>
            <a:ext cx="7437437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ru-RU">
              <a:latin typeface="Calibri" pitchFamily="34" charset="0"/>
            </a:endParaRPr>
          </a:p>
        </p:txBody>
      </p:sp>
      <p:pic>
        <p:nvPicPr>
          <p:cNvPr id="17417" name="Picture 16" descr="LOG_CIAM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50825" y="260350"/>
            <a:ext cx="1512888" cy="325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6" descr="LOG_CIAM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50825" y="260350"/>
            <a:ext cx="1512888" cy="325438"/>
          </a:xfrm>
          <a:prstGeom prst="rect">
            <a:avLst/>
          </a:prstGeom>
          <a:noFill/>
        </p:spPr>
      </p:pic>
      <p:sp>
        <p:nvSpPr>
          <p:cNvPr id="12" name="Line 7"/>
          <p:cNvSpPr>
            <a:spLocks noChangeShapeType="1"/>
          </p:cNvSpPr>
          <p:nvPr/>
        </p:nvSpPr>
        <p:spPr bwMode="auto">
          <a:xfrm>
            <a:off x="1763713" y="549275"/>
            <a:ext cx="7056437" cy="0"/>
          </a:xfrm>
          <a:prstGeom prst="line">
            <a:avLst/>
          </a:prstGeom>
          <a:noFill/>
          <a:ln w="22225">
            <a:solidFill>
              <a:srgbClr val="0000A6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pic>
        <p:nvPicPr>
          <p:cNvPr id="16" name="Picture 8" descr="znak1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377238" y="5688013"/>
            <a:ext cx="587375" cy="1054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" name="Line 11"/>
          <p:cNvSpPr>
            <a:spLocks noChangeShapeType="1"/>
          </p:cNvSpPr>
          <p:nvPr/>
        </p:nvSpPr>
        <p:spPr bwMode="auto">
          <a:xfrm>
            <a:off x="323850" y="6597650"/>
            <a:ext cx="7994650" cy="0"/>
          </a:xfrm>
          <a:prstGeom prst="line">
            <a:avLst/>
          </a:prstGeom>
          <a:noFill/>
          <a:ln w="19050">
            <a:solidFill>
              <a:srgbClr val="0000A6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7</a:t>
            </a:fld>
            <a:endParaRPr lang="ru-RU"/>
          </a:p>
        </p:txBody>
      </p:sp>
      <p:sp>
        <p:nvSpPr>
          <p:cNvPr id="2" name="TextBox 1"/>
          <p:cNvSpPr txBox="1"/>
          <p:nvPr/>
        </p:nvSpPr>
        <p:spPr>
          <a:xfrm>
            <a:off x="156189" y="6198530"/>
            <a:ext cx="769518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b="1" smtClean="0">
                <a:latin typeface="Arial" pitchFamily="34" charset="0"/>
                <a:cs typeface="Arial" pitchFamily="34" charset="0"/>
              </a:rPr>
              <a:t>СПК допущено </a:t>
            </a:r>
            <a:r>
              <a:rPr lang="ru-RU" sz="1400" b="1" dirty="0" smtClean="0">
                <a:latin typeface="Arial" pitchFamily="34" charset="0"/>
                <a:cs typeface="Arial" pitchFamily="34" charset="0"/>
              </a:rPr>
              <a:t>к эксплуатации на авиационных двигателях в смеси с </a:t>
            </a:r>
            <a:r>
              <a:rPr lang="en-US" sz="1400" b="1" dirty="0" smtClean="0">
                <a:latin typeface="Arial" pitchFamily="34" charset="0"/>
                <a:cs typeface="Arial" pitchFamily="34" charset="0"/>
              </a:rPr>
              <a:t>Jet A-1 </a:t>
            </a:r>
            <a:r>
              <a:rPr lang="ru-RU" sz="1400" b="1" dirty="0" smtClean="0">
                <a:latin typeface="Arial" pitchFamily="34" charset="0"/>
                <a:cs typeface="Arial" pitchFamily="34" charset="0"/>
              </a:rPr>
              <a:t>до</a:t>
            </a:r>
            <a:r>
              <a:rPr lang="en-US" sz="1400" b="1" dirty="0" smtClean="0">
                <a:latin typeface="Arial" pitchFamily="34" charset="0"/>
                <a:cs typeface="Arial" pitchFamily="34" charset="0"/>
              </a:rPr>
              <a:t> 50%</a:t>
            </a:r>
            <a:endParaRPr lang="ru-RU" sz="14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8" descr="znak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377238" y="5688013"/>
            <a:ext cx="587375" cy="1054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Line 11"/>
          <p:cNvSpPr>
            <a:spLocks noChangeShapeType="1"/>
          </p:cNvSpPr>
          <p:nvPr/>
        </p:nvSpPr>
        <p:spPr bwMode="auto">
          <a:xfrm>
            <a:off x="323850" y="6597650"/>
            <a:ext cx="7994650" cy="0"/>
          </a:xfrm>
          <a:prstGeom prst="line">
            <a:avLst/>
          </a:prstGeom>
          <a:noFill/>
          <a:ln w="19050">
            <a:solidFill>
              <a:srgbClr val="0000A6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pic>
        <p:nvPicPr>
          <p:cNvPr id="7" name="Picture 6" descr="LOG_CIAM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50825" y="260350"/>
            <a:ext cx="1512888" cy="325438"/>
          </a:xfrm>
          <a:prstGeom prst="rect">
            <a:avLst/>
          </a:prstGeom>
          <a:noFill/>
        </p:spPr>
      </p:pic>
      <p:sp>
        <p:nvSpPr>
          <p:cNvPr id="8" name="Line 7"/>
          <p:cNvSpPr>
            <a:spLocks noChangeShapeType="1"/>
          </p:cNvSpPr>
          <p:nvPr/>
        </p:nvSpPr>
        <p:spPr bwMode="auto">
          <a:xfrm>
            <a:off x="1763713" y="549275"/>
            <a:ext cx="7056437" cy="0"/>
          </a:xfrm>
          <a:prstGeom prst="line">
            <a:avLst/>
          </a:prstGeom>
          <a:noFill/>
          <a:ln w="22225">
            <a:solidFill>
              <a:srgbClr val="0000A6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4125309" y="2204864"/>
            <a:ext cx="4572000" cy="366254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коксование каменного угля с получением каменноугольной смолы и остатка коксования;</a:t>
            </a:r>
          </a:p>
          <a:p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- газификация остатка коксования угля и остатка фракционирования каменноугольной смолы с получением синтез с получением синтез-газа;</a:t>
            </a:r>
          </a:p>
          <a:p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- фракционирование каменноугольной смолы с последующей </a:t>
            </a:r>
            <a:r>
              <a:rPr lang="ru-RU" sz="1200" dirty="0" err="1">
                <a:latin typeface="Times New Roman" pitchFamily="18" charset="0"/>
                <a:cs typeface="Times New Roman" pitchFamily="18" charset="0"/>
              </a:rPr>
              <a:t>гидроконверсией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 фракции каменноугольной смолы с получением </a:t>
            </a:r>
            <a:r>
              <a:rPr lang="ru-RU" sz="1200" dirty="0" err="1">
                <a:latin typeface="Times New Roman" pitchFamily="18" charset="0"/>
                <a:cs typeface="Times New Roman" pitchFamily="18" charset="0"/>
              </a:rPr>
              <a:t>нафтено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-ароматического гидрогенизата;</a:t>
            </a:r>
          </a:p>
          <a:p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- процесс получения н-парафинов по методу Фишера-</a:t>
            </a:r>
            <a:r>
              <a:rPr lang="ru-RU" sz="1200" dirty="0" err="1">
                <a:latin typeface="Times New Roman" pitchFamily="18" charset="0"/>
                <a:cs typeface="Times New Roman" pitchFamily="18" charset="0"/>
              </a:rPr>
              <a:t>Тропша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- гидрирование непредельных углеводородов синтеза Фишера-</a:t>
            </a:r>
            <a:r>
              <a:rPr lang="ru-RU" sz="1200" dirty="0" err="1">
                <a:latin typeface="Times New Roman" pitchFamily="18" charset="0"/>
                <a:cs typeface="Times New Roman" pitchFamily="18" charset="0"/>
              </a:rPr>
              <a:t>Тропша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- получение </a:t>
            </a:r>
            <a:r>
              <a:rPr lang="ru-RU" sz="1200" dirty="0" err="1">
                <a:latin typeface="Times New Roman" pitchFamily="18" charset="0"/>
                <a:cs typeface="Times New Roman" pitchFamily="18" charset="0"/>
              </a:rPr>
              <a:t>нафтено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-ароматической фракции (целевая фракция 1) для последующего компаундирования;</a:t>
            </a:r>
          </a:p>
          <a:p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- процесс </a:t>
            </a:r>
            <a:r>
              <a:rPr lang="ru-RU" sz="1200" dirty="0" err="1">
                <a:latin typeface="Times New Roman" pitchFamily="18" charset="0"/>
                <a:cs typeface="Times New Roman" pitchFamily="18" charset="0"/>
              </a:rPr>
              <a:t>гидроизомеризации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 парафинов С9-С21 с последующим фракционированием для получения изо-</a:t>
            </a:r>
            <a:r>
              <a:rPr lang="ru-RU" sz="1200" dirty="0" err="1">
                <a:latin typeface="Times New Roman" pitchFamily="18" charset="0"/>
                <a:cs typeface="Times New Roman" pitchFamily="18" charset="0"/>
              </a:rPr>
              <a:t>алканов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 керосиновой фракции (целевая фракция 2);</a:t>
            </a:r>
          </a:p>
          <a:p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- компаундирование целевых фракций для получения синтетического реактивного топлива с последующим гидрированием и фракционированием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Номер слайда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8</a:t>
            </a:fld>
            <a:endParaRPr lang="ru-RU"/>
          </a:p>
        </p:txBody>
      </p:sp>
      <p:pic>
        <p:nvPicPr>
          <p:cNvPr id="2" name="Picture 2" descr="схема уголь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914499"/>
            <a:ext cx="3761700" cy="55696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4025262" y="980728"/>
            <a:ext cx="4863036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400" dirty="0" smtClean="0">
                <a:solidFill>
                  <a:srgbClr val="2D2D8A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В ИНХС им. А.В. Топчиева РАН разработан способ получения унифицированного </a:t>
            </a:r>
            <a:r>
              <a:rPr lang="ru-RU" sz="1400" dirty="0">
                <a:solidFill>
                  <a:srgbClr val="2D2D8A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альтернативного синтетического реактивного топлива из угля, взаимозаменяемого с реактивными топливами типа ДЖЕТ А-1 (</a:t>
            </a:r>
            <a:r>
              <a:rPr lang="en-US" sz="1400" dirty="0">
                <a:solidFill>
                  <a:srgbClr val="2D2D8A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Jet A-1</a:t>
            </a:r>
            <a:r>
              <a:rPr lang="ru-RU" sz="1400" dirty="0">
                <a:solidFill>
                  <a:srgbClr val="2D2D8A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) и Т-8В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971600" y="248768"/>
            <a:ext cx="7772400" cy="776908"/>
          </a:xfrm>
        </p:spPr>
        <p:txBody>
          <a:bodyPr>
            <a:normAutofit/>
          </a:bodyPr>
          <a:lstStyle/>
          <a:p>
            <a:r>
              <a:rPr lang="ru-RU" sz="16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Результаты исследования опытного образца синтетического реактивного топлива, изготовленного </a:t>
            </a:r>
            <a:r>
              <a:rPr lang="ru-RU" sz="16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из угля по </a:t>
            </a:r>
            <a:r>
              <a:rPr lang="ru-RU" sz="16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технологии ИНХС </a:t>
            </a:r>
            <a:r>
              <a:rPr lang="ru-RU" sz="16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РАН</a:t>
            </a:r>
            <a:endParaRPr lang="ru-RU" sz="16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55686670"/>
              </p:ext>
            </p:extLst>
          </p:nvPr>
        </p:nvGraphicFramePr>
        <p:xfrm>
          <a:off x="539552" y="980728"/>
          <a:ext cx="8280920" cy="5804480"/>
        </p:xfrm>
        <a:graphic>
          <a:graphicData uri="http://schemas.openxmlformats.org/drawingml/2006/table">
            <a:tbl>
              <a:tblPr firstRow="1" firstCol="1" bandRow="1">
                <a:tableStyleId>{BC89EF96-8CEA-46FF-86C4-4CE0E7609802}</a:tableStyleId>
              </a:tblPr>
              <a:tblGrid>
                <a:gridCol w="288032"/>
                <a:gridCol w="3960440"/>
                <a:gridCol w="1008112"/>
                <a:gridCol w="936104"/>
                <a:gridCol w="1008112"/>
                <a:gridCol w="1080120"/>
              </a:tblGrid>
              <a:tr h="360976"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</a:rPr>
                        <a:t>№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534" marR="48534" marT="0" marB="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</a:rPr>
                        <a:t>Наименование показателя </a:t>
                      </a:r>
                      <a:endParaRPr lang="ru-R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534" marR="48534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</a:rPr>
                        <a:t>Требования ГОСТ 10227-86 для </a:t>
                      </a:r>
                      <a:r>
                        <a:rPr lang="ru-RU" sz="1100" b="1" dirty="0" smtClean="0">
                          <a:effectLst/>
                        </a:rPr>
                        <a:t>топлив</a:t>
                      </a:r>
                      <a:endParaRPr lang="ru-R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534" marR="48534" marT="0" marB="0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534" marR="48534" marT="0" marB="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</a:rPr>
                        <a:t>Требования для топлива </a:t>
                      </a:r>
                      <a:r>
                        <a:rPr lang="en-US" sz="1100" b="1" dirty="0" smtClean="0">
                          <a:effectLst/>
                        </a:rPr>
                        <a:t>JET A-1</a:t>
                      </a:r>
                      <a:endParaRPr lang="ru-R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534" marR="48534" marT="0" marB="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</a:rPr>
                        <a:t>Фактические </a:t>
                      </a:r>
                      <a:r>
                        <a:rPr lang="ru-RU" sz="1100" b="1" dirty="0" smtClean="0">
                          <a:effectLst/>
                        </a:rPr>
                        <a:t>данные образца СЖТ</a:t>
                      </a:r>
                      <a:endParaRPr lang="ru-R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534" marR="48534" marT="0" marB="0"/>
                </a:tc>
              </a:tr>
              <a:tr h="198963">
                <a:tc v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534" marR="48534" marT="0" marB="0"/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534" marR="4853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</a:rPr>
                        <a:t>ТС-1</a:t>
                      </a:r>
                      <a:endParaRPr lang="ru-R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534" marR="4853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</a:rPr>
                        <a:t>РТ</a:t>
                      </a:r>
                      <a:endParaRPr lang="ru-R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534" marR="48534" marT="0" marB="0"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534" marR="48534" marT="0" marB="0"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534" marR="48534" marT="0" marB="0"/>
                </a:tc>
              </a:tr>
              <a:tr h="19896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</a:rPr>
                        <a:t>1</a:t>
                      </a:r>
                      <a:endParaRPr lang="ru-R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534" marR="485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</a:rPr>
                        <a:t>Плотность </a:t>
                      </a:r>
                      <a:r>
                        <a:rPr lang="ru-RU" sz="1100" b="1" dirty="0">
                          <a:effectLst/>
                        </a:rPr>
                        <a:t>при 20 °С, кг/м, не менее</a:t>
                      </a:r>
                      <a:endParaRPr lang="ru-R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534" marR="4853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</a:rPr>
                        <a:t>780</a:t>
                      </a:r>
                      <a:endParaRPr lang="ru-R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534" marR="4853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effectLst/>
                        </a:rPr>
                        <a:t>775 </a:t>
                      </a:r>
                      <a:endParaRPr lang="ru-RU" sz="11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534" marR="4853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</a:rPr>
                        <a:t>775-840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b="0" dirty="0" smtClean="0">
                          <a:effectLst/>
                        </a:rPr>
                        <a:t> при 15°С</a:t>
                      </a:r>
                      <a:endParaRPr lang="ru-RU" sz="11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534" marR="4853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effectLst/>
                        </a:rPr>
                        <a:t>788</a:t>
                      </a:r>
                      <a:endParaRPr lang="ru-RU" sz="11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534" marR="48534" marT="0" marB="0"/>
                </a:tc>
              </a:tr>
              <a:tr h="140903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</a:rPr>
                        <a:t>2</a:t>
                      </a:r>
                      <a:endParaRPr lang="ru-R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534" marR="485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</a:rPr>
                        <a:t>Фракционный </a:t>
                      </a:r>
                      <a:r>
                        <a:rPr lang="ru-RU" sz="1100" b="1" dirty="0">
                          <a:effectLst/>
                        </a:rPr>
                        <a:t>состав: 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</a:rPr>
                        <a:t>- температура начала перегонки, °С, </a:t>
                      </a:r>
                      <a:r>
                        <a:rPr lang="ru-RU" sz="1100" b="1" dirty="0" smtClean="0">
                          <a:effectLst/>
                        </a:rPr>
                        <a:t>не </a:t>
                      </a:r>
                      <a:r>
                        <a:rPr lang="ru-RU" sz="1100" b="1" dirty="0">
                          <a:effectLst/>
                        </a:rPr>
                        <a:t>выше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</a:rPr>
                        <a:t>- 10% отгоняется при температуре, °</a:t>
                      </a:r>
                      <a:r>
                        <a:rPr lang="ru-RU" sz="1100" b="1" dirty="0" err="1" smtClean="0">
                          <a:effectLst/>
                        </a:rPr>
                        <a:t>С,не</a:t>
                      </a:r>
                      <a:r>
                        <a:rPr lang="ru-RU" sz="1100" b="1" dirty="0" smtClean="0">
                          <a:effectLst/>
                        </a:rPr>
                        <a:t> </a:t>
                      </a:r>
                      <a:r>
                        <a:rPr lang="ru-RU" sz="1100" b="1" dirty="0">
                          <a:effectLst/>
                        </a:rPr>
                        <a:t>выше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</a:rPr>
                        <a:t>- 50% отгоняется при температуре, °</a:t>
                      </a:r>
                      <a:r>
                        <a:rPr lang="ru-RU" sz="1100" b="1" dirty="0" err="1" smtClean="0">
                          <a:effectLst/>
                        </a:rPr>
                        <a:t>С,не</a:t>
                      </a:r>
                      <a:r>
                        <a:rPr lang="ru-RU" sz="1100" b="1" dirty="0" smtClean="0">
                          <a:effectLst/>
                        </a:rPr>
                        <a:t> выше 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</a:rPr>
                        <a:t>- </a:t>
                      </a:r>
                      <a:r>
                        <a:rPr lang="ru-RU" sz="1100" b="1" dirty="0">
                          <a:effectLst/>
                        </a:rPr>
                        <a:t>90% отгоняется при температуре, °С, </a:t>
                      </a:r>
                      <a:r>
                        <a:rPr lang="ru-RU" sz="1100" b="1" dirty="0" smtClean="0">
                          <a:effectLst/>
                        </a:rPr>
                        <a:t>не </a:t>
                      </a:r>
                      <a:r>
                        <a:rPr lang="ru-RU" sz="1100" b="1" dirty="0">
                          <a:effectLst/>
                        </a:rPr>
                        <a:t>выше 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</a:rPr>
                        <a:t>- 98% отгоняется при температуре, °</a:t>
                      </a:r>
                      <a:r>
                        <a:rPr lang="ru-RU" sz="1100" b="1" dirty="0" err="1" smtClean="0">
                          <a:effectLst/>
                        </a:rPr>
                        <a:t>С,не</a:t>
                      </a:r>
                      <a:r>
                        <a:rPr lang="ru-RU" sz="1100" b="1" dirty="0" smtClean="0">
                          <a:effectLst/>
                        </a:rPr>
                        <a:t> </a:t>
                      </a:r>
                      <a:r>
                        <a:rPr lang="ru-RU" sz="1100" b="1" dirty="0">
                          <a:effectLst/>
                        </a:rPr>
                        <a:t>выше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</a:rPr>
                        <a:t>- остаток от разгонки, %, не более 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</a:rPr>
                        <a:t>- потери от разгонки, %, не более </a:t>
                      </a:r>
                      <a:endParaRPr lang="ru-R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534" marR="4853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100" b="1" dirty="0" smtClean="0">
                        <a:effectLst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</a:rPr>
                        <a:t>150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</a:rPr>
                        <a:t>165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</a:rPr>
                        <a:t>195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</a:rPr>
                        <a:t>230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</a:rPr>
                        <a:t>250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</a:rPr>
                        <a:t>1,5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</a:rPr>
                        <a:t>1,5</a:t>
                      </a:r>
                      <a:endParaRPr lang="ru-R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534" marR="4853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</a:rPr>
                        <a:t>155 </a:t>
                      </a:r>
                      <a:endParaRPr lang="ru-RU" sz="1100" b="1" dirty="0">
                        <a:effectLst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</a:rPr>
                        <a:t>175</a:t>
                      </a:r>
                      <a:endParaRPr lang="ru-RU" sz="1100" b="1" dirty="0">
                        <a:effectLst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</a:rPr>
                        <a:t>225</a:t>
                      </a:r>
                      <a:endParaRPr lang="ru-RU" sz="1100" b="1" dirty="0">
                        <a:effectLst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</a:rPr>
                        <a:t>270</a:t>
                      </a:r>
                      <a:endParaRPr lang="ru-RU" sz="1100" b="1" dirty="0">
                        <a:effectLst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</a:rPr>
                        <a:t> </a:t>
                      </a:r>
                      <a:r>
                        <a:rPr lang="ru-RU" sz="1100" b="1" dirty="0" smtClean="0">
                          <a:effectLst/>
                        </a:rPr>
                        <a:t>280</a:t>
                      </a:r>
                      <a:endParaRPr lang="ru-RU" sz="1100" b="1" dirty="0">
                        <a:effectLst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</a:rPr>
                        <a:t>1,5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</a:rPr>
                        <a:t>1,5</a:t>
                      </a:r>
                      <a:endParaRPr lang="ru-R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534" marR="4853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100" b="1" dirty="0" smtClean="0">
                        <a:effectLst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</a:rPr>
                        <a:t>(155-159)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</a:rPr>
                        <a:t>205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</a:rPr>
                        <a:t>(195-220)</a:t>
                      </a:r>
                      <a:endParaRPr lang="ru-RU" sz="1100" b="1" baseline="0" dirty="0" smtClean="0">
                        <a:effectLst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b="1" baseline="0" dirty="0" smtClean="0">
                          <a:effectLst/>
                        </a:rPr>
                        <a:t>(230-270)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b="1" baseline="0" dirty="0" smtClean="0">
                          <a:effectLst/>
                        </a:rPr>
                        <a:t>300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b="1" baseline="0" dirty="0" smtClean="0">
                          <a:effectLst/>
                        </a:rPr>
                        <a:t>1,5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b="1" baseline="0" dirty="0" smtClean="0">
                          <a:effectLst/>
                        </a:rPr>
                        <a:t>1,5</a:t>
                      </a:r>
                      <a:endParaRPr lang="ru-R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534" marR="4853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</a:rPr>
                        <a:t>144</a:t>
                      </a:r>
                      <a:endParaRPr lang="ru-RU" sz="1100" b="1" dirty="0">
                        <a:effectLst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</a:rPr>
                        <a:t>169</a:t>
                      </a:r>
                      <a:endParaRPr lang="ru-RU" sz="1100" b="1" dirty="0">
                        <a:effectLst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</a:rPr>
                        <a:t>202,5</a:t>
                      </a:r>
                      <a:endParaRPr lang="ru-RU" sz="1100" b="1" dirty="0">
                        <a:effectLst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</a:rPr>
                        <a:t>241</a:t>
                      </a:r>
                      <a:endParaRPr lang="ru-RU" sz="1100" b="1" dirty="0">
                        <a:effectLst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</a:rPr>
                        <a:t> </a:t>
                      </a:r>
                      <a:r>
                        <a:rPr lang="ru-RU" sz="1100" b="1" dirty="0" smtClean="0">
                          <a:effectLst/>
                        </a:rPr>
                        <a:t>264</a:t>
                      </a:r>
                      <a:endParaRPr lang="ru-RU" sz="1100" b="1" dirty="0">
                        <a:effectLst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</a:rPr>
                        <a:t>1,5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</a:rPr>
                        <a:t>0,5</a:t>
                      </a:r>
                      <a:endParaRPr lang="ru-R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534" marR="48534" marT="0" marB="0"/>
                </a:tc>
              </a:tr>
              <a:tr h="64807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</a:rPr>
                        <a:t>3</a:t>
                      </a:r>
                      <a:endParaRPr lang="ru-R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534" marR="485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</a:rPr>
                        <a:t>Кинематическая </a:t>
                      </a:r>
                      <a:r>
                        <a:rPr lang="ru-RU" sz="1100" b="1" dirty="0">
                          <a:effectLst/>
                        </a:rPr>
                        <a:t>вязкость, мм/с, при температуре: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</a:rPr>
                        <a:t>20 °С, не менее 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</a:rPr>
                        <a:t>минус 20 °С , не более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</a:rPr>
                        <a:t>минус 40 °С, не более</a:t>
                      </a:r>
                      <a:endParaRPr lang="ru-R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534" marR="4853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100" b="1" dirty="0" smtClean="0">
                        <a:effectLst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</a:rPr>
                        <a:t>1,3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</a:rPr>
                        <a:t>8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</a:rPr>
                        <a:t>8</a:t>
                      </a:r>
                      <a:endParaRPr lang="ru-R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534" marR="4853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</a:rPr>
                        <a:t>1,25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</a:rPr>
                        <a:t>8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</a:rPr>
                        <a:t>16 </a:t>
                      </a:r>
                      <a:endParaRPr lang="ru-R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534" marR="4853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100" b="1" dirty="0" smtClean="0">
                        <a:effectLst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</a:rPr>
                        <a:t>(1,3-1,47)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</a:rPr>
                        <a:t>8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b="1" smtClean="0">
                          <a:effectLst/>
                        </a:rPr>
                        <a:t>(&lt;16</a:t>
                      </a:r>
                      <a:r>
                        <a:rPr lang="ru-RU" sz="1100" b="1" dirty="0" smtClean="0">
                          <a:effectLst/>
                        </a:rPr>
                        <a:t>)</a:t>
                      </a:r>
                      <a:endParaRPr lang="ru-R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534" marR="4853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</a:rPr>
                        <a:t>1,89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</a:rPr>
                        <a:t>4,85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</a:rPr>
                        <a:t>9,94</a:t>
                      </a:r>
                      <a:endParaRPr lang="ru-R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534" marR="48534" marT="0" marB="0"/>
                </a:tc>
              </a:tr>
              <a:tr h="23772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</a:rPr>
                        <a:t>4</a:t>
                      </a:r>
                      <a:endParaRPr lang="ru-R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534" marR="485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</a:rPr>
                        <a:t>Низшая </a:t>
                      </a:r>
                      <a:r>
                        <a:rPr lang="ru-RU" sz="1100" b="1" dirty="0">
                          <a:effectLst/>
                        </a:rPr>
                        <a:t>теплота сгорания, кДж/кг, не менее </a:t>
                      </a:r>
                      <a:endParaRPr lang="ru-R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534" marR="4853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</a:rPr>
                        <a:t>43120</a:t>
                      </a:r>
                      <a:endParaRPr lang="ru-R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534" marR="4853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</a:rPr>
                        <a:t>43120</a:t>
                      </a:r>
                      <a:endParaRPr lang="ru-R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534" marR="4853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</a:rPr>
                        <a:t>42800</a:t>
                      </a:r>
                      <a:endParaRPr lang="ru-R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534" marR="4853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</a:rPr>
                        <a:t>43400</a:t>
                      </a:r>
                      <a:endParaRPr lang="ru-R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534" marR="48534" marT="0" marB="0"/>
                </a:tc>
              </a:tr>
              <a:tr h="26632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</a:rPr>
                        <a:t>5</a:t>
                      </a:r>
                      <a:endParaRPr lang="ru-R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534" marR="485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</a:rPr>
                        <a:t>Высота </a:t>
                      </a:r>
                      <a:r>
                        <a:rPr lang="ru-RU" sz="1100" b="1" dirty="0" err="1">
                          <a:effectLst/>
                        </a:rPr>
                        <a:t>некоптящего</a:t>
                      </a:r>
                      <a:r>
                        <a:rPr lang="ru-RU" sz="1100" b="1" dirty="0">
                          <a:effectLst/>
                        </a:rPr>
                        <a:t> пламени, мм, не менее</a:t>
                      </a:r>
                      <a:endParaRPr lang="ru-R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534" marR="4853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25</a:t>
                      </a:r>
                      <a:endParaRPr lang="ru-R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534" marR="4853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</a:rPr>
                        <a:t>25</a:t>
                      </a:r>
                      <a:endParaRPr lang="ru-R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534" marR="4853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25</a:t>
                      </a:r>
                      <a:endParaRPr lang="ru-R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534" marR="4853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</a:rPr>
                        <a:t>25</a:t>
                      </a:r>
                      <a:endParaRPr lang="ru-R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534" marR="48534" marT="0" marB="0"/>
                </a:tc>
              </a:tr>
              <a:tr h="28803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</a:rPr>
                        <a:t>6</a:t>
                      </a:r>
                      <a:endParaRPr lang="ru-R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534" marR="485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</a:rPr>
                        <a:t>Кислотность</a:t>
                      </a:r>
                      <a:r>
                        <a:rPr lang="ru-RU" sz="1100" b="1" dirty="0">
                          <a:effectLst/>
                        </a:rPr>
                        <a:t>, мг KОН на/100см</a:t>
                      </a:r>
                      <a:r>
                        <a:rPr lang="ru-RU" sz="1100" b="1" baseline="30000" dirty="0">
                          <a:effectLst/>
                        </a:rPr>
                        <a:t>3</a:t>
                      </a:r>
                      <a:r>
                        <a:rPr lang="ru-RU" sz="1100" b="1" dirty="0">
                          <a:effectLst/>
                        </a:rPr>
                        <a:t> топлива, </a:t>
                      </a:r>
                      <a:r>
                        <a:rPr lang="ru-RU" sz="1100" b="1" dirty="0" smtClean="0">
                          <a:effectLst/>
                        </a:rPr>
                        <a:t>не выше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</a:rPr>
                        <a:t>в пределах</a:t>
                      </a:r>
                      <a:endParaRPr lang="ru-R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534" marR="4853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</a:rPr>
                        <a:t>0,7</a:t>
                      </a:r>
                      <a:endParaRPr lang="ru-R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534" marR="4853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100" b="1" dirty="0" smtClean="0">
                        <a:effectLst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</a:rPr>
                        <a:t>0,2-0,7 </a:t>
                      </a:r>
                      <a:endParaRPr lang="ru-R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534" marR="4853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</a:rPr>
                        <a:t>0,1 </a:t>
                      </a:r>
                      <a:r>
                        <a:rPr lang="ru-RU" sz="1100" b="1" dirty="0" err="1" smtClean="0">
                          <a:effectLst/>
                        </a:rPr>
                        <a:t>мгКОН</a:t>
                      </a:r>
                      <a:r>
                        <a:rPr lang="ru-RU" sz="1100" b="1" dirty="0" smtClean="0">
                          <a:effectLst/>
                        </a:rPr>
                        <a:t>/г</a:t>
                      </a:r>
                      <a:endParaRPr lang="ru-R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534" marR="4853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</a:rPr>
                        <a:t>0,27</a:t>
                      </a:r>
                      <a:endParaRPr lang="ru-R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534" marR="48534" marT="0" marB="0"/>
                </a:tc>
              </a:tr>
              <a:tr h="27659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</a:rPr>
                        <a:t>7</a:t>
                      </a:r>
                      <a:endParaRPr lang="ru-R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534" marR="485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</a:rPr>
                        <a:t>Йодное </a:t>
                      </a:r>
                      <a:r>
                        <a:rPr lang="ru-RU" sz="1100" b="1" dirty="0">
                          <a:effectLst/>
                        </a:rPr>
                        <a:t>число, г йода на 100 г топлива, не более</a:t>
                      </a:r>
                      <a:endParaRPr lang="ru-R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534" marR="4853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</a:rPr>
                        <a:t>2,5</a:t>
                      </a:r>
                      <a:endParaRPr lang="ru-R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534" marR="4853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</a:rPr>
                        <a:t>0,5 </a:t>
                      </a:r>
                      <a:endParaRPr lang="ru-R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534" marR="4853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</a:rPr>
                        <a:t>(0,5-2,5)</a:t>
                      </a:r>
                      <a:endParaRPr lang="ru-R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534" marR="4853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</a:rPr>
                        <a:t>0,13</a:t>
                      </a:r>
                      <a:endParaRPr lang="ru-R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534" marR="48534" marT="0" marB="0"/>
                </a:tc>
              </a:tr>
              <a:tr h="276592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  <a:endParaRPr lang="ru-R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401" marR="3140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</a:rPr>
                        <a:t>Температура </a:t>
                      </a:r>
                      <a:r>
                        <a:rPr lang="ru-RU" sz="1100" b="1" dirty="0">
                          <a:effectLst/>
                        </a:rPr>
                        <a:t>вспышки в закрытом тигле, °С, не ниже</a:t>
                      </a:r>
                      <a:endParaRPr lang="ru-R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401" marR="3140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746125" algn="l"/>
                          <a:tab pos="838200" algn="ctr"/>
                        </a:tabLst>
                      </a:pPr>
                      <a:r>
                        <a:rPr lang="ru-RU" sz="11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28</a:t>
                      </a:r>
                      <a:endParaRPr lang="ru-R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401" marR="3140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746125" algn="l"/>
                          <a:tab pos="838200" algn="ctr"/>
                        </a:tabLst>
                      </a:pPr>
                      <a:r>
                        <a:rPr lang="ru-RU" sz="1100" b="1" dirty="0">
                          <a:effectLst/>
                        </a:rPr>
                        <a:t> </a:t>
                      </a:r>
                      <a:r>
                        <a:rPr lang="ru-RU" sz="1100" b="1" dirty="0" smtClean="0">
                          <a:effectLst/>
                        </a:rPr>
                        <a:t>28</a:t>
                      </a:r>
                      <a:endParaRPr lang="ru-R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401" marR="3140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38</a:t>
                      </a:r>
                      <a:endParaRPr lang="ru-R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401" marR="3140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</a:rPr>
                        <a:t>44</a:t>
                      </a:r>
                      <a:endParaRPr lang="ru-R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401" marR="31401" marT="0" marB="0"/>
                </a:tc>
              </a:tr>
              <a:tr h="263664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9</a:t>
                      </a:r>
                      <a:endParaRPr lang="ru-R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401" marR="3140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</a:rPr>
                        <a:t>Температура </a:t>
                      </a:r>
                      <a:r>
                        <a:rPr lang="ru-RU" sz="1100" b="1" dirty="0">
                          <a:effectLst/>
                        </a:rPr>
                        <a:t>начала кристаллизации, °С, не выше </a:t>
                      </a:r>
                      <a:endParaRPr lang="ru-R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401" marR="3140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-60</a:t>
                      </a:r>
                      <a:endParaRPr lang="ru-R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401" marR="3140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</a:rPr>
                        <a:t> </a:t>
                      </a:r>
                      <a:r>
                        <a:rPr lang="ru-RU" sz="1100" b="1" dirty="0" smtClean="0">
                          <a:effectLst/>
                        </a:rPr>
                        <a:t>-</a:t>
                      </a:r>
                      <a:r>
                        <a:rPr lang="ru-RU" sz="1100" b="1" dirty="0">
                          <a:effectLst/>
                        </a:rPr>
                        <a:t>55</a:t>
                      </a:r>
                      <a:endParaRPr lang="ru-R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401" marR="3140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-47</a:t>
                      </a:r>
                      <a:endParaRPr lang="ru-R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401" marR="3140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</a:rPr>
                        <a:t>-</a:t>
                      </a:r>
                      <a:r>
                        <a:rPr lang="ru-RU" sz="1100" b="1" dirty="0">
                          <a:effectLst/>
                        </a:rPr>
                        <a:t>60</a:t>
                      </a:r>
                      <a:endParaRPr lang="ru-R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401" marR="31401" marT="0" marB="0"/>
                </a:tc>
              </a:tr>
              <a:tr h="263664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10</a:t>
                      </a:r>
                      <a:endParaRPr lang="ru-R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401" marR="3140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</a:rPr>
                        <a:t>Термоокислительная стабильность в статических условиях: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</a:rPr>
                        <a:t>а) массовая концентрация осадка, мг/100см</a:t>
                      </a:r>
                      <a:r>
                        <a:rPr lang="ru-RU" sz="1100" b="1" baseline="30000" dirty="0" smtClean="0">
                          <a:effectLst/>
                        </a:rPr>
                        <a:t>3</a:t>
                      </a:r>
                      <a:r>
                        <a:rPr lang="ru-RU" sz="1100" b="1" dirty="0" smtClean="0">
                          <a:effectLst/>
                        </a:rPr>
                        <a:t> топлива, не более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</a:rPr>
                        <a:t>б) массовая концентрация растворимых смол, мг/100 см</a:t>
                      </a:r>
                      <a:r>
                        <a:rPr lang="ru-RU" sz="1100" b="1" baseline="30000" dirty="0" smtClean="0">
                          <a:effectLst/>
                        </a:rPr>
                        <a:t>3</a:t>
                      </a:r>
                      <a:r>
                        <a:rPr lang="ru-RU" sz="1100" b="1" dirty="0" smtClean="0">
                          <a:effectLst/>
                        </a:rPr>
                        <a:t> топлива, не более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</a:rPr>
                        <a:t>в) массовая концентрация нерастворимых смол, мг/100 см</a:t>
                      </a:r>
                      <a:r>
                        <a:rPr lang="ru-RU" sz="1100" b="1" baseline="30000" dirty="0" smtClean="0">
                          <a:effectLst/>
                        </a:rPr>
                        <a:t>3</a:t>
                      </a:r>
                      <a:r>
                        <a:rPr lang="ru-RU" sz="1100" b="1" dirty="0" smtClean="0">
                          <a:effectLst/>
                        </a:rPr>
                        <a:t> топлива, не более</a:t>
                      </a:r>
                      <a:endParaRPr lang="ru-RU" sz="1100" b="1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401" marR="3140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100" b="1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18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100" b="1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1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(&lt;30)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100" b="1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1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(&lt;3)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401" marR="3140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100" b="1" dirty="0" smtClean="0">
                        <a:effectLst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</a:rPr>
                        <a:t>6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</a:rPr>
                        <a:t>30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</a:rPr>
                        <a:t>3</a:t>
                      </a:r>
                      <a:endParaRPr lang="ru-RU" sz="1100" b="1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401" marR="3140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100" b="1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(&lt;6)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100" b="1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1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(&lt;25)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100" b="1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1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(&lt;3</a:t>
                      </a:r>
                      <a:endParaRPr lang="ru-R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401" marR="3140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100" b="1" dirty="0" smtClean="0">
                        <a:effectLst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</a:rPr>
                        <a:t>3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</a:rPr>
                        <a:t>5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</a:rPr>
                        <a:t>2,5</a:t>
                      </a:r>
                      <a:endParaRPr lang="ru-RU" sz="1100" b="1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401" marR="31401" marT="0" marB="0"/>
                </a:tc>
              </a:tr>
            </a:tbl>
          </a:graphicData>
        </a:graphic>
      </p:graphicFrame>
      <p:pic>
        <p:nvPicPr>
          <p:cNvPr id="7" name="Picture 13" descr="LOG_CIAM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5888" y="96838"/>
            <a:ext cx="1511300" cy="325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18121664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3546</TotalTime>
  <Words>2358</Words>
  <Application>Microsoft Office PowerPoint</Application>
  <PresentationFormat>Экран (4:3)</PresentationFormat>
  <Paragraphs>829</Paragraphs>
  <Slides>19</Slides>
  <Notes>7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Тема Office</vt:lpstr>
      <vt:lpstr>Альтернативные топлива для авиационных ГТД и ПД</vt:lpstr>
      <vt:lpstr>Презентация PowerPoint</vt:lpstr>
      <vt:lpstr>Презентация PowerPoint</vt:lpstr>
      <vt:lpstr>ПОЛУСИНТЕТИЧЕСКОЕ РЕАКТИВНОЕ ТОПЛИВО</vt:lpstr>
      <vt:lpstr>Презентация PowerPoint</vt:lpstr>
      <vt:lpstr>Презентация PowerPoint</vt:lpstr>
      <vt:lpstr>Презентация PowerPoint</vt:lpstr>
      <vt:lpstr>Презентация PowerPoint</vt:lpstr>
      <vt:lpstr>Результаты исследования опытного образца синтетического реактивного топлива, изготовленного  из угля по технологии ИНХС РАН</vt:lpstr>
      <vt:lpstr>Презентация PowerPoint</vt:lpstr>
      <vt:lpstr>Презентация PowerPoint</vt:lpstr>
      <vt:lpstr>Презентация PowerPoint</vt:lpstr>
      <vt:lpstr>Физико-химические и эксплуатационные показатели образцов синтетического топлива из биосырья и природного газа, по ТТ ЦИАМ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СПАСИБО ЗА ВНИМАНИЕ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Синтетическое реактивное топливо</dc:title>
  <dc:creator>Павел</dc:creator>
  <cp:lastModifiedBy>Павел</cp:lastModifiedBy>
  <cp:revision>274</cp:revision>
  <cp:lastPrinted>2016-10-17T12:28:25Z</cp:lastPrinted>
  <dcterms:modified xsi:type="dcterms:W3CDTF">2017-05-24T12:53:26Z</dcterms:modified>
</cp:coreProperties>
</file>